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2" r:id="rId6"/>
    <p:sldId id="260" r:id="rId7"/>
    <p:sldId id="263" r:id="rId8"/>
    <p:sldId id="261" r:id="rId9"/>
  </p:sldIdLst>
  <p:sldSz cx="14630400" cy="8229600"/>
  <p:notesSz cx="8229600" cy="14630400"/>
  <p:embeddedFontLst>
    <p:embeddedFont>
      <p:font typeface="Dela Gothic One" panose="020B0604020202020204" charset="-128"/>
      <p:regular r:id="rId11"/>
    </p:embeddedFon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Consolas" panose="020B0609020204030204" pitchFamily="49" charset="0"/>
      <p:regular r:id="rId16"/>
      <p:bold r:id="rId17"/>
      <p:italic r:id="rId18"/>
      <p:boldItalic r:id="rId19"/>
    </p:embeddedFont>
    <p:embeddedFont>
      <p:font typeface="DM Sans" panose="020B0604020202020204" charset="0"/>
      <p:regular r:id="rId20"/>
    </p:embeddedFont>
    <p:embeddedFont>
      <p:font typeface="Source Sans 3" panose="020B0604020202020204" charset="0"/>
      <p:regular r:id="rId21"/>
    </p:embeddedFont>
    <p:embeddedFont>
      <p:font typeface="Source Serif 4 Semi Bold" panose="020B0604020202020204" charset="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A0909"/>
    <a:srgbClr val="BC14B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59" d="100"/>
          <a:sy n="59" d="100"/>
        </p:scale>
        <p:origin x="624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presProps" Target="presProps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font" Target="fonts/font1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207259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3066217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Assignment One: </a:t>
            </a:r>
          </a:p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Data Management in MATLAB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44709" y="5641947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 Presentation by Group 19 2025</a:t>
            </a:r>
            <a:endParaRPr lang="en-US" sz="1700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51E9CE2-DE92-4E03-AA65-8FC912CCE6DF}"/>
              </a:ext>
            </a:extLst>
          </p:cNvPr>
          <p:cNvSpPr/>
          <p:nvPr/>
        </p:nvSpPr>
        <p:spPr>
          <a:xfrm>
            <a:off x="12631119" y="7485681"/>
            <a:ext cx="1999281" cy="743919"/>
          </a:xfrm>
          <a:prstGeom prst="roundRect">
            <a:avLst/>
          </a:prstGeom>
          <a:solidFill>
            <a:srgbClr val="0A09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2350" y="551855"/>
            <a:ext cx="8308300" cy="660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50"/>
              </a:lnSpc>
              <a:buNone/>
            </a:pPr>
            <a:r>
              <a:rPr lang="en-US" sz="41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Approval &amp; Team Members</a:t>
            </a:r>
            <a:endParaRPr lang="en-US" sz="4150" dirty="0"/>
          </a:p>
        </p:txBody>
      </p:sp>
      <p:sp>
        <p:nvSpPr>
          <p:cNvPr id="3" name="Text 1"/>
          <p:cNvSpPr/>
          <p:nvPr/>
        </p:nvSpPr>
        <p:spPr>
          <a:xfrm>
            <a:off x="702350" y="1326976"/>
            <a:ext cx="13225701" cy="6422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This report, produced under our collective efforts, covers converting tables to structural arrays, outputting variables, and writing codes for attribute storage.</a:t>
            </a:r>
            <a:endParaRPr lang="en-US" sz="1550" dirty="0"/>
          </a:p>
        </p:txBody>
      </p:sp>
      <p:sp>
        <p:nvSpPr>
          <p:cNvPr id="4" name="Shape 2"/>
          <p:cNvSpPr/>
          <p:nvPr/>
        </p:nvSpPr>
        <p:spPr>
          <a:xfrm>
            <a:off x="709970" y="2024658"/>
            <a:ext cx="13225701" cy="5790747"/>
          </a:xfrm>
          <a:prstGeom prst="roundRect">
            <a:avLst>
              <a:gd name="adj" fmla="val 1618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717590" y="2032278"/>
            <a:ext cx="13210461" cy="57709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4"/>
          <p:cNvSpPr/>
          <p:nvPr/>
        </p:nvSpPr>
        <p:spPr>
          <a:xfrm>
            <a:off x="918448" y="2160270"/>
            <a:ext cx="2897505" cy="321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NTALE JOASH KATEREGA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4224814" y="2160270"/>
            <a:ext cx="2893695" cy="321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BU/UG/2024/2595</a:t>
            </a:r>
            <a:endParaRPr lang="en-US" sz="1550" dirty="0"/>
          </a:p>
        </p:txBody>
      </p:sp>
      <p:sp>
        <p:nvSpPr>
          <p:cNvPr id="8" name="Text 6"/>
          <p:cNvSpPr/>
          <p:nvPr/>
        </p:nvSpPr>
        <p:spPr>
          <a:xfrm>
            <a:off x="7527369" y="2160270"/>
            <a:ext cx="2893695" cy="321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WAR</a:t>
            </a:r>
            <a:endParaRPr lang="en-US" sz="1550" dirty="0"/>
          </a:p>
        </p:txBody>
      </p:sp>
      <p:sp>
        <p:nvSpPr>
          <p:cNvPr id="9" name="Text 7"/>
          <p:cNvSpPr/>
          <p:nvPr/>
        </p:nvSpPr>
        <p:spPr>
          <a:xfrm>
            <a:off x="10829925" y="2160270"/>
            <a:ext cx="2897505" cy="321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✓</a:t>
            </a:r>
            <a:endParaRPr lang="en-US" sz="1550" dirty="0"/>
          </a:p>
        </p:txBody>
      </p:sp>
      <p:sp>
        <p:nvSpPr>
          <p:cNvPr id="10" name="Shape 8"/>
          <p:cNvSpPr/>
          <p:nvPr/>
        </p:nvSpPr>
        <p:spPr>
          <a:xfrm>
            <a:off x="717590" y="2609374"/>
            <a:ext cx="13210461" cy="57709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1" name="Text 9"/>
          <p:cNvSpPr/>
          <p:nvPr/>
        </p:nvSpPr>
        <p:spPr>
          <a:xfrm>
            <a:off x="918448" y="2737366"/>
            <a:ext cx="2897505" cy="321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WANYAMA JOSEPH EROGO</a:t>
            </a:r>
            <a:endParaRPr lang="en-US" sz="1550" dirty="0"/>
          </a:p>
        </p:txBody>
      </p:sp>
      <p:sp>
        <p:nvSpPr>
          <p:cNvPr id="12" name="Text 10"/>
          <p:cNvSpPr/>
          <p:nvPr/>
        </p:nvSpPr>
        <p:spPr>
          <a:xfrm>
            <a:off x="4224814" y="2737366"/>
            <a:ext cx="2893695" cy="321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BU/UP/2024/1077</a:t>
            </a:r>
            <a:endParaRPr lang="en-US" sz="1550" dirty="0"/>
          </a:p>
        </p:txBody>
      </p:sp>
      <p:sp>
        <p:nvSpPr>
          <p:cNvPr id="13" name="Text 11"/>
          <p:cNvSpPr/>
          <p:nvPr/>
        </p:nvSpPr>
        <p:spPr>
          <a:xfrm>
            <a:off x="7527369" y="2737366"/>
            <a:ext cx="2893695" cy="321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WAR</a:t>
            </a:r>
            <a:endParaRPr lang="en-US" sz="1550" dirty="0"/>
          </a:p>
        </p:txBody>
      </p:sp>
      <p:sp>
        <p:nvSpPr>
          <p:cNvPr id="14" name="Text 12"/>
          <p:cNvSpPr/>
          <p:nvPr/>
        </p:nvSpPr>
        <p:spPr>
          <a:xfrm>
            <a:off x="10829925" y="2737366"/>
            <a:ext cx="2897505" cy="321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✓</a:t>
            </a:r>
            <a:endParaRPr lang="en-US" sz="1550" dirty="0"/>
          </a:p>
        </p:txBody>
      </p:sp>
      <p:sp>
        <p:nvSpPr>
          <p:cNvPr id="15" name="Shape 13"/>
          <p:cNvSpPr/>
          <p:nvPr/>
        </p:nvSpPr>
        <p:spPr>
          <a:xfrm>
            <a:off x="717590" y="3186469"/>
            <a:ext cx="13210461" cy="57709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6" name="Text 14"/>
          <p:cNvSpPr/>
          <p:nvPr/>
        </p:nvSpPr>
        <p:spPr>
          <a:xfrm>
            <a:off x="918448" y="3314462"/>
            <a:ext cx="2897505" cy="321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KAKULU ALFRED</a:t>
            </a:r>
            <a:endParaRPr lang="en-US" sz="1550" dirty="0"/>
          </a:p>
        </p:txBody>
      </p:sp>
      <p:sp>
        <p:nvSpPr>
          <p:cNvPr id="17" name="Text 15"/>
          <p:cNvSpPr/>
          <p:nvPr/>
        </p:nvSpPr>
        <p:spPr>
          <a:xfrm>
            <a:off x="4224814" y="3314462"/>
            <a:ext cx="2893695" cy="321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BU/UP/2024/0981</a:t>
            </a:r>
            <a:endParaRPr lang="en-US" sz="1550" dirty="0"/>
          </a:p>
        </p:txBody>
      </p:sp>
      <p:sp>
        <p:nvSpPr>
          <p:cNvPr id="18" name="Text 16"/>
          <p:cNvSpPr/>
          <p:nvPr/>
        </p:nvSpPr>
        <p:spPr>
          <a:xfrm>
            <a:off x="7527369" y="3314462"/>
            <a:ext cx="2893695" cy="321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MEB</a:t>
            </a:r>
            <a:endParaRPr lang="en-US" sz="1550" dirty="0"/>
          </a:p>
        </p:txBody>
      </p:sp>
      <p:sp>
        <p:nvSpPr>
          <p:cNvPr id="19" name="Text 17"/>
          <p:cNvSpPr/>
          <p:nvPr/>
        </p:nvSpPr>
        <p:spPr>
          <a:xfrm>
            <a:off x="10829925" y="3314462"/>
            <a:ext cx="2897505" cy="321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✓</a:t>
            </a:r>
            <a:endParaRPr lang="en-US" sz="1550" dirty="0"/>
          </a:p>
        </p:txBody>
      </p:sp>
      <p:sp>
        <p:nvSpPr>
          <p:cNvPr id="20" name="Shape 18"/>
          <p:cNvSpPr/>
          <p:nvPr/>
        </p:nvSpPr>
        <p:spPr>
          <a:xfrm>
            <a:off x="717590" y="3763565"/>
            <a:ext cx="13210461" cy="57709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1" name="Text 19"/>
          <p:cNvSpPr/>
          <p:nvPr/>
        </p:nvSpPr>
        <p:spPr>
          <a:xfrm>
            <a:off x="918448" y="3891558"/>
            <a:ext cx="2897505" cy="321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OKORI DARIOUS</a:t>
            </a:r>
            <a:endParaRPr lang="en-US" sz="1550" dirty="0"/>
          </a:p>
        </p:txBody>
      </p:sp>
      <p:sp>
        <p:nvSpPr>
          <p:cNvPr id="22" name="Text 20"/>
          <p:cNvSpPr/>
          <p:nvPr/>
        </p:nvSpPr>
        <p:spPr>
          <a:xfrm>
            <a:off x="4224814" y="3891558"/>
            <a:ext cx="2893695" cy="321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BU/UP/2024/1061</a:t>
            </a:r>
            <a:endParaRPr lang="en-US" sz="1550" dirty="0"/>
          </a:p>
        </p:txBody>
      </p:sp>
      <p:sp>
        <p:nvSpPr>
          <p:cNvPr id="23" name="Text 21"/>
          <p:cNvSpPr/>
          <p:nvPr/>
        </p:nvSpPr>
        <p:spPr>
          <a:xfrm>
            <a:off x="7527369" y="3891558"/>
            <a:ext cx="2893695" cy="321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WAR</a:t>
            </a:r>
            <a:endParaRPr lang="en-US" sz="1550" dirty="0"/>
          </a:p>
        </p:txBody>
      </p:sp>
      <p:sp>
        <p:nvSpPr>
          <p:cNvPr id="24" name="Text 22"/>
          <p:cNvSpPr/>
          <p:nvPr/>
        </p:nvSpPr>
        <p:spPr>
          <a:xfrm>
            <a:off x="10829925" y="3891558"/>
            <a:ext cx="2897505" cy="321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✓</a:t>
            </a:r>
            <a:endParaRPr lang="en-US" sz="1550" dirty="0"/>
          </a:p>
        </p:txBody>
      </p:sp>
      <p:sp>
        <p:nvSpPr>
          <p:cNvPr id="25" name="Shape 23"/>
          <p:cNvSpPr/>
          <p:nvPr/>
        </p:nvSpPr>
        <p:spPr>
          <a:xfrm>
            <a:off x="717590" y="4340661"/>
            <a:ext cx="13210461" cy="57709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6" name="Text 24"/>
          <p:cNvSpPr/>
          <p:nvPr/>
        </p:nvSpPr>
        <p:spPr>
          <a:xfrm>
            <a:off x="918448" y="4468654"/>
            <a:ext cx="2897505" cy="321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ALITEMA VICTOR</a:t>
            </a:r>
            <a:endParaRPr lang="en-US" sz="1550" dirty="0"/>
          </a:p>
        </p:txBody>
      </p:sp>
      <p:sp>
        <p:nvSpPr>
          <p:cNvPr id="27" name="Text 25"/>
          <p:cNvSpPr/>
          <p:nvPr/>
        </p:nvSpPr>
        <p:spPr>
          <a:xfrm>
            <a:off x="4224814" y="4468654"/>
            <a:ext cx="2893695" cy="321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BU/UP/2024/5098</a:t>
            </a:r>
            <a:endParaRPr lang="en-US" sz="1550" dirty="0"/>
          </a:p>
        </p:txBody>
      </p:sp>
      <p:sp>
        <p:nvSpPr>
          <p:cNvPr id="28" name="Text 26"/>
          <p:cNvSpPr/>
          <p:nvPr/>
        </p:nvSpPr>
        <p:spPr>
          <a:xfrm>
            <a:off x="7527369" y="4468654"/>
            <a:ext cx="2893695" cy="321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WAR</a:t>
            </a:r>
            <a:endParaRPr lang="en-US" sz="1550" dirty="0"/>
          </a:p>
        </p:txBody>
      </p:sp>
      <p:sp>
        <p:nvSpPr>
          <p:cNvPr id="29" name="Text 27"/>
          <p:cNvSpPr/>
          <p:nvPr/>
        </p:nvSpPr>
        <p:spPr>
          <a:xfrm>
            <a:off x="10829925" y="4468654"/>
            <a:ext cx="2897505" cy="321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✓</a:t>
            </a:r>
            <a:endParaRPr lang="en-US" sz="1550" dirty="0"/>
          </a:p>
        </p:txBody>
      </p:sp>
      <p:sp>
        <p:nvSpPr>
          <p:cNvPr id="30" name="Shape 28"/>
          <p:cNvSpPr/>
          <p:nvPr/>
        </p:nvSpPr>
        <p:spPr>
          <a:xfrm>
            <a:off x="717590" y="4917757"/>
            <a:ext cx="13210461" cy="57709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31" name="Text 29"/>
          <p:cNvSpPr/>
          <p:nvPr/>
        </p:nvSpPr>
        <p:spPr>
          <a:xfrm>
            <a:off x="918448" y="5045749"/>
            <a:ext cx="2897505" cy="321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AMASO SUSAN</a:t>
            </a:r>
            <a:endParaRPr lang="en-US" sz="1550" dirty="0"/>
          </a:p>
        </p:txBody>
      </p:sp>
      <p:sp>
        <p:nvSpPr>
          <p:cNvPr id="32" name="Text 30"/>
          <p:cNvSpPr/>
          <p:nvPr/>
        </p:nvSpPr>
        <p:spPr>
          <a:xfrm>
            <a:off x="4224814" y="5045749"/>
            <a:ext cx="2893695" cy="321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BU/UP/2025/5435</a:t>
            </a:r>
            <a:endParaRPr lang="en-US" sz="1550" dirty="0"/>
          </a:p>
        </p:txBody>
      </p:sp>
      <p:sp>
        <p:nvSpPr>
          <p:cNvPr id="33" name="Text 31"/>
          <p:cNvSpPr/>
          <p:nvPr/>
        </p:nvSpPr>
        <p:spPr>
          <a:xfrm>
            <a:off x="7527369" y="5045749"/>
            <a:ext cx="2893695" cy="321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PTI</a:t>
            </a:r>
            <a:endParaRPr lang="en-US" sz="1550" dirty="0"/>
          </a:p>
        </p:txBody>
      </p:sp>
      <p:sp>
        <p:nvSpPr>
          <p:cNvPr id="34" name="Text 32"/>
          <p:cNvSpPr/>
          <p:nvPr/>
        </p:nvSpPr>
        <p:spPr>
          <a:xfrm>
            <a:off x="10829925" y="5045749"/>
            <a:ext cx="2897505" cy="321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✓</a:t>
            </a:r>
            <a:endParaRPr lang="en-US" sz="1550" dirty="0"/>
          </a:p>
        </p:txBody>
      </p:sp>
      <p:sp>
        <p:nvSpPr>
          <p:cNvPr id="35" name="Shape 33"/>
          <p:cNvSpPr/>
          <p:nvPr/>
        </p:nvSpPr>
        <p:spPr>
          <a:xfrm>
            <a:off x="717590" y="5494853"/>
            <a:ext cx="13210461" cy="57709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36" name="Text 34"/>
          <p:cNvSpPr/>
          <p:nvPr/>
        </p:nvSpPr>
        <p:spPr>
          <a:xfrm>
            <a:off x="918448" y="5622845"/>
            <a:ext cx="2897505" cy="321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SIKUKU BELIZER RUTH</a:t>
            </a:r>
            <a:endParaRPr lang="en-US" sz="1550" dirty="0"/>
          </a:p>
        </p:txBody>
      </p:sp>
      <p:sp>
        <p:nvSpPr>
          <p:cNvPr id="37" name="Text 35"/>
          <p:cNvSpPr/>
          <p:nvPr/>
        </p:nvSpPr>
        <p:spPr>
          <a:xfrm>
            <a:off x="4224814" y="5622845"/>
            <a:ext cx="2893695" cy="321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BU/UP/2024/0846</a:t>
            </a:r>
            <a:endParaRPr lang="en-US" sz="1550" dirty="0"/>
          </a:p>
        </p:txBody>
      </p:sp>
      <p:sp>
        <p:nvSpPr>
          <p:cNvPr id="38" name="Text 36"/>
          <p:cNvSpPr/>
          <p:nvPr/>
        </p:nvSpPr>
        <p:spPr>
          <a:xfrm>
            <a:off x="7527369" y="5622845"/>
            <a:ext cx="2893695" cy="321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AMI</a:t>
            </a:r>
            <a:endParaRPr lang="en-US" sz="1550" dirty="0"/>
          </a:p>
        </p:txBody>
      </p:sp>
      <p:sp>
        <p:nvSpPr>
          <p:cNvPr id="39" name="Text 37"/>
          <p:cNvSpPr/>
          <p:nvPr/>
        </p:nvSpPr>
        <p:spPr>
          <a:xfrm>
            <a:off x="10829925" y="5622845"/>
            <a:ext cx="2897505" cy="321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✓</a:t>
            </a:r>
            <a:endParaRPr lang="en-US" sz="1550" dirty="0"/>
          </a:p>
        </p:txBody>
      </p:sp>
      <p:sp>
        <p:nvSpPr>
          <p:cNvPr id="40" name="Shape 38"/>
          <p:cNvSpPr/>
          <p:nvPr/>
        </p:nvSpPr>
        <p:spPr>
          <a:xfrm>
            <a:off x="717590" y="6071949"/>
            <a:ext cx="13210461" cy="57709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GB" dirty="0"/>
          </a:p>
        </p:txBody>
      </p:sp>
      <p:sp>
        <p:nvSpPr>
          <p:cNvPr id="41" name="Text 39"/>
          <p:cNvSpPr/>
          <p:nvPr/>
        </p:nvSpPr>
        <p:spPr>
          <a:xfrm>
            <a:off x="918448" y="6199941"/>
            <a:ext cx="2897505" cy="321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TWICHIRIZE FLORENCE</a:t>
            </a:r>
            <a:endParaRPr lang="en-US" sz="1550" dirty="0"/>
          </a:p>
        </p:txBody>
      </p:sp>
      <p:sp>
        <p:nvSpPr>
          <p:cNvPr id="42" name="Text 40"/>
          <p:cNvSpPr/>
          <p:nvPr/>
        </p:nvSpPr>
        <p:spPr>
          <a:xfrm>
            <a:off x="4224814" y="6199941"/>
            <a:ext cx="2893695" cy="321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BU/UP</a:t>
            </a:r>
            <a:r>
              <a:rPr lang="en-US" sz="155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/2022/1836</a:t>
            </a:r>
            <a:endParaRPr lang="en-US" sz="1550" dirty="0"/>
          </a:p>
        </p:txBody>
      </p:sp>
      <p:sp>
        <p:nvSpPr>
          <p:cNvPr id="43" name="Text 41"/>
          <p:cNvSpPr/>
          <p:nvPr/>
        </p:nvSpPr>
        <p:spPr>
          <a:xfrm>
            <a:off x="7527369" y="6199941"/>
            <a:ext cx="2893695" cy="321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WAR</a:t>
            </a:r>
            <a:endParaRPr lang="en-US" sz="1550" dirty="0"/>
          </a:p>
        </p:txBody>
      </p:sp>
      <p:sp>
        <p:nvSpPr>
          <p:cNvPr id="44" name="Text 42"/>
          <p:cNvSpPr/>
          <p:nvPr/>
        </p:nvSpPr>
        <p:spPr>
          <a:xfrm>
            <a:off x="10829925" y="6199941"/>
            <a:ext cx="2897505" cy="321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✓</a:t>
            </a:r>
            <a:endParaRPr lang="en-US" sz="1550" dirty="0"/>
          </a:p>
        </p:txBody>
      </p:sp>
      <p:sp>
        <p:nvSpPr>
          <p:cNvPr id="45" name="Shape 43"/>
          <p:cNvSpPr/>
          <p:nvPr/>
        </p:nvSpPr>
        <p:spPr>
          <a:xfrm>
            <a:off x="717590" y="6635972"/>
            <a:ext cx="13210460" cy="57709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46" name="Text 44"/>
          <p:cNvSpPr/>
          <p:nvPr/>
        </p:nvSpPr>
        <p:spPr>
          <a:xfrm>
            <a:off x="918448" y="6777037"/>
            <a:ext cx="2897505" cy="321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OKWI NICHOLAS</a:t>
            </a:r>
            <a:endParaRPr lang="en-US" sz="1550" dirty="0"/>
          </a:p>
        </p:txBody>
      </p:sp>
      <p:sp>
        <p:nvSpPr>
          <p:cNvPr id="47" name="Text 45"/>
          <p:cNvSpPr/>
          <p:nvPr/>
        </p:nvSpPr>
        <p:spPr>
          <a:xfrm>
            <a:off x="4224814" y="6777037"/>
            <a:ext cx="2893695" cy="321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BU/UP/2024/4457</a:t>
            </a:r>
            <a:endParaRPr lang="en-US" sz="1550" dirty="0"/>
          </a:p>
        </p:txBody>
      </p:sp>
      <p:sp>
        <p:nvSpPr>
          <p:cNvPr id="48" name="Text 46"/>
          <p:cNvSpPr/>
          <p:nvPr/>
        </p:nvSpPr>
        <p:spPr>
          <a:xfrm>
            <a:off x="7527369" y="6777037"/>
            <a:ext cx="2893695" cy="321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WAR</a:t>
            </a:r>
            <a:endParaRPr lang="en-US" sz="1550" dirty="0"/>
          </a:p>
        </p:txBody>
      </p:sp>
      <p:sp>
        <p:nvSpPr>
          <p:cNvPr id="49" name="Text 47"/>
          <p:cNvSpPr/>
          <p:nvPr/>
        </p:nvSpPr>
        <p:spPr>
          <a:xfrm>
            <a:off x="10829925" y="6777037"/>
            <a:ext cx="2897505" cy="321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✓</a:t>
            </a:r>
            <a:endParaRPr lang="en-US" sz="1550" dirty="0"/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5EBAEADE-AF2C-4C5C-8AE4-EB22D17D8600}"/>
              </a:ext>
            </a:extLst>
          </p:cNvPr>
          <p:cNvSpPr/>
          <p:nvPr/>
        </p:nvSpPr>
        <p:spPr>
          <a:xfrm>
            <a:off x="12848095" y="7733654"/>
            <a:ext cx="1782305" cy="495946"/>
          </a:xfrm>
          <a:prstGeom prst="roundRect">
            <a:avLst/>
          </a:prstGeom>
          <a:solidFill>
            <a:srgbClr val="0A09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1" name="Shape 43">
            <a:extLst>
              <a:ext uri="{FF2B5EF4-FFF2-40B4-BE49-F238E27FC236}">
                <a16:creationId xmlns:a16="http://schemas.microsoft.com/office/drawing/2014/main" id="{1494DEFD-C64F-46CC-92FE-97DE855FD173}"/>
              </a:ext>
            </a:extLst>
          </p:cNvPr>
          <p:cNvSpPr/>
          <p:nvPr/>
        </p:nvSpPr>
        <p:spPr>
          <a:xfrm>
            <a:off x="725211" y="7238309"/>
            <a:ext cx="13210460" cy="577096"/>
          </a:xfrm>
          <a:prstGeom prst="rect">
            <a:avLst/>
          </a:prstGeom>
          <a:solidFill>
            <a:srgbClr val="0A0909"/>
          </a:solidFill>
          <a:ln/>
        </p:spPr>
        <p:txBody>
          <a:bodyPr/>
          <a:lstStyle/>
          <a:p>
            <a:endParaRPr lang="en-GB" dirty="0"/>
          </a:p>
        </p:txBody>
      </p:sp>
      <p:sp>
        <p:nvSpPr>
          <p:cNvPr id="52" name="Text 44">
            <a:extLst>
              <a:ext uri="{FF2B5EF4-FFF2-40B4-BE49-F238E27FC236}">
                <a16:creationId xmlns:a16="http://schemas.microsoft.com/office/drawing/2014/main" id="{2AC55F69-9BC0-4319-895A-8D5A1C26D5C5}"/>
              </a:ext>
            </a:extLst>
          </p:cNvPr>
          <p:cNvSpPr/>
          <p:nvPr/>
        </p:nvSpPr>
        <p:spPr>
          <a:xfrm>
            <a:off x="926069" y="7379374"/>
            <a:ext cx="2897505" cy="321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FFE5E5"/>
                </a:solidFill>
                <a:latin typeface="DM Sans" pitchFamily="34" charset="0"/>
              </a:rPr>
              <a:t>MAATE PHILEMON</a:t>
            </a:r>
            <a:endParaRPr lang="en-US" sz="1550" dirty="0"/>
          </a:p>
        </p:txBody>
      </p:sp>
      <p:sp>
        <p:nvSpPr>
          <p:cNvPr id="53" name="Text 45">
            <a:extLst>
              <a:ext uri="{FF2B5EF4-FFF2-40B4-BE49-F238E27FC236}">
                <a16:creationId xmlns:a16="http://schemas.microsoft.com/office/drawing/2014/main" id="{B7B9C529-CB7B-462A-8F9A-01CDFCD0B22E}"/>
              </a:ext>
            </a:extLst>
          </p:cNvPr>
          <p:cNvSpPr/>
          <p:nvPr/>
        </p:nvSpPr>
        <p:spPr>
          <a:xfrm>
            <a:off x="4224813" y="7379374"/>
            <a:ext cx="2893695" cy="321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BU/UP/2024/0830</a:t>
            </a:r>
            <a:endParaRPr lang="en-US" sz="1550" dirty="0"/>
          </a:p>
        </p:txBody>
      </p:sp>
      <p:sp>
        <p:nvSpPr>
          <p:cNvPr id="54" name="Text 46">
            <a:extLst>
              <a:ext uri="{FF2B5EF4-FFF2-40B4-BE49-F238E27FC236}">
                <a16:creationId xmlns:a16="http://schemas.microsoft.com/office/drawing/2014/main" id="{BCDCCFAD-41CB-4776-9CD6-F4470A463BBE}"/>
              </a:ext>
            </a:extLst>
          </p:cNvPr>
          <p:cNvSpPr/>
          <p:nvPr/>
        </p:nvSpPr>
        <p:spPr>
          <a:xfrm>
            <a:off x="7534990" y="7379374"/>
            <a:ext cx="2893695" cy="321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FFE5E5"/>
                </a:solidFill>
                <a:latin typeface="DM Sans" pitchFamily="34" charset="0"/>
              </a:rPr>
              <a:t>AMI</a:t>
            </a:r>
            <a:endParaRPr lang="en-US" sz="1550" dirty="0"/>
          </a:p>
        </p:txBody>
      </p:sp>
      <p:sp>
        <p:nvSpPr>
          <p:cNvPr id="55" name="Text 47">
            <a:extLst>
              <a:ext uri="{FF2B5EF4-FFF2-40B4-BE49-F238E27FC236}">
                <a16:creationId xmlns:a16="http://schemas.microsoft.com/office/drawing/2014/main" id="{641A9E8C-8CDE-4643-9823-298F4699BC95}"/>
              </a:ext>
            </a:extLst>
          </p:cNvPr>
          <p:cNvSpPr/>
          <p:nvPr/>
        </p:nvSpPr>
        <p:spPr>
          <a:xfrm>
            <a:off x="10837546" y="7379374"/>
            <a:ext cx="2897505" cy="321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✓</a:t>
            </a:r>
            <a:endParaRPr lang="en-US" sz="15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3024981C-87E1-483A-8FE0-165094494624}"/>
              </a:ext>
            </a:extLst>
          </p:cNvPr>
          <p:cNvSpPr/>
          <p:nvPr/>
        </p:nvSpPr>
        <p:spPr>
          <a:xfrm>
            <a:off x="12631119" y="7485681"/>
            <a:ext cx="1999281" cy="743919"/>
          </a:xfrm>
          <a:prstGeom prst="roundRect">
            <a:avLst/>
          </a:prstGeom>
          <a:solidFill>
            <a:srgbClr val="0A09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5092" y="585549"/>
            <a:ext cx="7673816" cy="13818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Study Methodology: Data Processing</a:t>
            </a:r>
            <a:endParaRPr lang="en-US" sz="4350" dirty="0"/>
          </a:p>
        </p:txBody>
      </p:sp>
      <p:sp>
        <p:nvSpPr>
          <p:cNvPr id="4" name="Text 1"/>
          <p:cNvSpPr/>
          <p:nvPr/>
        </p:nvSpPr>
        <p:spPr>
          <a:xfrm>
            <a:off x="735092" y="2282428"/>
            <a:ext cx="7673816" cy="10079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Effective data processing is a core competency in engineering and data science. MATLAB provides powerful tools for importing, organising, analysing, and exporting datasets.</a:t>
            </a:r>
            <a:endParaRPr lang="en-US" sz="1650" dirty="0"/>
          </a:p>
        </p:txBody>
      </p:sp>
      <p:sp>
        <p:nvSpPr>
          <p:cNvPr id="5" name="Text 2"/>
          <p:cNvSpPr/>
          <p:nvPr/>
        </p:nvSpPr>
        <p:spPr>
          <a:xfrm>
            <a:off x="735092" y="3526631"/>
            <a:ext cx="210026" cy="2625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FFE5E5"/>
                </a:solidFill>
                <a:latin typeface="Dela Gothic One Light" pitchFamily="34" charset="0"/>
                <a:ea typeface="Dela Gothic One Light" pitchFamily="34" charset="-122"/>
                <a:cs typeface="Dela Gothic One Light" pitchFamily="34" charset="-120"/>
              </a:rPr>
              <a:t>01</a:t>
            </a:r>
            <a:endParaRPr lang="en-US" sz="1650" dirty="0"/>
          </a:p>
        </p:txBody>
      </p:sp>
      <p:sp>
        <p:nvSpPr>
          <p:cNvPr id="6" name="Shape 3"/>
          <p:cNvSpPr/>
          <p:nvPr/>
        </p:nvSpPr>
        <p:spPr>
          <a:xfrm>
            <a:off x="735092" y="3860721"/>
            <a:ext cx="3731895" cy="22860"/>
          </a:xfrm>
          <a:prstGeom prst="rect">
            <a:avLst/>
          </a:prstGeom>
          <a:solidFill>
            <a:srgbClr val="C91313"/>
          </a:solidFill>
          <a:ln/>
        </p:spPr>
      </p:sp>
      <p:sp>
        <p:nvSpPr>
          <p:cNvPr id="7" name="Text 4"/>
          <p:cNvSpPr/>
          <p:nvPr/>
        </p:nvSpPr>
        <p:spPr>
          <a:xfrm>
            <a:off x="735092" y="4011454"/>
            <a:ext cx="3258383" cy="3454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Dataset Acquisition</a:t>
            </a:r>
            <a:endParaRPr lang="en-US" sz="2150" dirty="0"/>
          </a:p>
        </p:txBody>
      </p:sp>
      <p:sp>
        <p:nvSpPr>
          <p:cNvPr id="8" name="Text 5"/>
          <p:cNvSpPr/>
          <p:nvPr/>
        </p:nvSpPr>
        <p:spPr>
          <a:xfrm>
            <a:off x="735092" y="4482822"/>
            <a:ext cx="3731895" cy="10079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Downloaded multi-year water pollution and disease data from Kaggle.</a:t>
            </a:r>
            <a:endParaRPr lang="en-US" sz="1650" dirty="0"/>
          </a:p>
        </p:txBody>
      </p:sp>
      <p:sp>
        <p:nvSpPr>
          <p:cNvPr id="9" name="Text 6"/>
          <p:cNvSpPr/>
          <p:nvPr/>
        </p:nvSpPr>
        <p:spPr>
          <a:xfrm>
            <a:off x="4677013" y="3526631"/>
            <a:ext cx="210026" cy="2625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FFE5E5"/>
                </a:solidFill>
                <a:latin typeface="Dela Gothic One Light" pitchFamily="34" charset="0"/>
                <a:ea typeface="Dela Gothic One Light" pitchFamily="34" charset="-122"/>
                <a:cs typeface="Dela Gothic One Light" pitchFamily="34" charset="-120"/>
              </a:rPr>
              <a:t>02</a:t>
            </a: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4677013" y="3860721"/>
            <a:ext cx="3731895" cy="22860"/>
          </a:xfrm>
          <a:prstGeom prst="rect">
            <a:avLst/>
          </a:prstGeom>
          <a:solidFill>
            <a:srgbClr val="C91313"/>
          </a:solidFill>
          <a:ln/>
        </p:spPr>
      </p:sp>
      <p:sp>
        <p:nvSpPr>
          <p:cNvPr id="11" name="Text 8"/>
          <p:cNvSpPr/>
          <p:nvPr/>
        </p:nvSpPr>
        <p:spPr>
          <a:xfrm>
            <a:off x="4677013" y="4011454"/>
            <a:ext cx="2991803" cy="3454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Data Organisation</a:t>
            </a:r>
            <a:endParaRPr lang="en-US" sz="2150" dirty="0"/>
          </a:p>
        </p:txBody>
      </p:sp>
      <p:sp>
        <p:nvSpPr>
          <p:cNvPr id="12" name="Text 9"/>
          <p:cNvSpPr/>
          <p:nvPr/>
        </p:nvSpPr>
        <p:spPr>
          <a:xfrm>
            <a:off x="4677013" y="4482822"/>
            <a:ext cx="3731895" cy="6719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Converted the dataset into an organised, manipulable format.</a:t>
            </a:r>
            <a:endParaRPr lang="en-US" sz="1650" dirty="0"/>
          </a:p>
        </p:txBody>
      </p:sp>
      <p:sp>
        <p:nvSpPr>
          <p:cNvPr id="13" name="Text 10"/>
          <p:cNvSpPr/>
          <p:nvPr/>
        </p:nvSpPr>
        <p:spPr>
          <a:xfrm>
            <a:off x="735092" y="5858351"/>
            <a:ext cx="210026" cy="2625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FFE5E5"/>
                </a:solidFill>
                <a:latin typeface="Dela Gothic One Light" pitchFamily="34" charset="0"/>
                <a:ea typeface="Dela Gothic One Light" pitchFamily="34" charset="-122"/>
                <a:cs typeface="Dela Gothic One Light" pitchFamily="34" charset="-120"/>
              </a:rPr>
              <a:t>03</a:t>
            </a:r>
            <a:endParaRPr lang="en-US" sz="1650" dirty="0"/>
          </a:p>
        </p:txBody>
      </p:sp>
      <p:sp>
        <p:nvSpPr>
          <p:cNvPr id="14" name="Shape 11"/>
          <p:cNvSpPr/>
          <p:nvPr/>
        </p:nvSpPr>
        <p:spPr>
          <a:xfrm>
            <a:off x="735092" y="6192441"/>
            <a:ext cx="7673816" cy="22860"/>
          </a:xfrm>
          <a:prstGeom prst="rect">
            <a:avLst/>
          </a:prstGeom>
          <a:solidFill>
            <a:srgbClr val="C91313"/>
          </a:solidFill>
          <a:ln/>
        </p:spPr>
      </p:sp>
      <p:sp>
        <p:nvSpPr>
          <p:cNvPr id="15" name="Text 12"/>
          <p:cNvSpPr/>
          <p:nvPr/>
        </p:nvSpPr>
        <p:spPr>
          <a:xfrm>
            <a:off x="735092" y="6343174"/>
            <a:ext cx="2763798" cy="3454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Objectives</a:t>
            </a:r>
            <a:endParaRPr lang="en-US" sz="2150" dirty="0"/>
          </a:p>
        </p:txBody>
      </p:sp>
      <p:sp>
        <p:nvSpPr>
          <p:cNvPr id="16" name="Text 13"/>
          <p:cNvSpPr/>
          <p:nvPr/>
        </p:nvSpPr>
        <p:spPr>
          <a:xfrm>
            <a:off x="735092" y="6814542"/>
            <a:ext cx="7673816" cy="14150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 algn="l">
              <a:lnSpc>
                <a:spcPts val="2600"/>
              </a:lnSpc>
              <a:buFont typeface="Arial" panose="020B0604020202020204" pitchFamily="34" charset="0"/>
              <a:buChar char="•"/>
            </a:pPr>
            <a:r>
              <a:rPr lang="en-US" sz="16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Read dataset into MATLAB</a:t>
            </a:r>
          </a:p>
          <a:p>
            <a:pPr marL="285750" indent="-285750" algn="l">
              <a:lnSpc>
                <a:spcPts val="2600"/>
              </a:lnSpc>
              <a:buFont typeface="Arial" panose="020B0604020202020204" pitchFamily="34" charset="0"/>
              <a:buChar char="•"/>
            </a:pPr>
            <a:r>
              <a:rPr lang="en-US" sz="16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Split data by year </a:t>
            </a:r>
          </a:p>
          <a:p>
            <a:pPr marL="285750" indent="-285750" algn="l">
              <a:lnSpc>
                <a:spcPts val="2600"/>
              </a:lnSpc>
              <a:buFont typeface="Arial" panose="020B0604020202020204" pitchFamily="34" charset="0"/>
              <a:buChar char="•"/>
            </a:pPr>
            <a:r>
              <a:rPr lang="en-US" sz="16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Convert to arrays, export to Excel </a:t>
            </a:r>
          </a:p>
          <a:p>
            <a:pPr marL="285750" indent="-285750" algn="l">
              <a:lnSpc>
                <a:spcPts val="2600"/>
              </a:lnSpc>
              <a:buFont typeface="Arial" panose="020B0604020202020204" pitchFamily="34" charset="0"/>
              <a:buChar char="•"/>
            </a:pPr>
            <a:r>
              <a:rPr lang="en-US" sz="16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Store student information.</a:t>
            </a:r>
            <a:endParaRPr lang="en-US" sz="16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56807" y="1605505"/>
            <a:ext cx="8646200" cy="4373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40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Kaggle Data Acquisition &amp; Design Process</a:t>
            </a:r>
            <a:endParaRPr lang="en-US" sz="4000" dirty="0"/>
          </a:p>
        </p:txBody>
      </p:sp>
      <p:sp>
        <p:nvSpPr>
          <p:cNvPr id="3" name="Text 1"/>
          <p:cNvSpPr/>
          <p:nvPr/>
        </p:nvSpPr>
        <p:spPr>
          <a:xfrm>
            <a:off x="465296" y="3018968"/>
            <a:ext cx="2922389" cy="2185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28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Steps to Obtain Kaggle Data</a:t>
            </a:r>
            <a:endParaRPr lang="en-US" sz="2800" dirty="0"/>
          </a:p>
        </p:txBody>
      </p:sp>
      <p:sp>
        <p:nvSpPr>
          <p:cNvPr id="4" name="Text 2"/>
          <p:cNvSpPr/>
          <p:nvPr/>
        </p:nvSpPr>
        <p:spPr>
          <a:xfrm>
            <a:off x="465296" y="3599356"/>
            <a:ext cx="6687741" cy="2127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24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Search for kaggle.com.</a:t>
            </a:r>
            <a:endParaRPr lang="en-US" sz="2400" dirty="0"/>
          </a:p>
        </p:txBody>
      </p:sp>
      <p:sp>
        <p:nvSpPr>
          <p:cNvPr id="5" name="Text 3"/>
          <p:cNvSpPr/>
          <p:nvPr/>
        </p:nvSpPr>
        <p:spPr>
          <a:xfrm>
            <a:off x="465296" y="4048103"/>
            <a:ext cx="6687741" cy="2127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24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Create an account and log in.</a:t>
            </a:r>
            <a:endParaRPr lang="en-US" sz="2400" dirty="0"/>
          </a:p>
        </p:txBody>
      </p:sp>
      <p:sp>
        <p:nvSpPr>
          <p:cNvPr id="6" name="Text 4"/>
          <p:cNvSpPr/>
          <p:nvPr/>
        </p:nvSpPr>
        <p:spPr>
          <a:xfrm>
            <a:off x="465296" y="4520068"/>
            <a:ext cx="6687741" cy="2127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24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Search for desired document</a:t>
            </a:r>
            <a:r>
              <a:rPr lang="en-US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.</a:t>
            </a:r>
            <a:endParaRPr lang="en-US" dirty="0"/>
          </a:p>
        </p:txBody>
      </p:sp>
      <p:sp>
        <p:nvSpPr>
          <p:cNvPr id="7" name="Text 5"/>
          <p:cNvSpPr/>
          <p:nvPr/>
        </p:nvSpPr>
        <p:spPr>
          <a:xfrm>
            <a:off x="465296" y="4992033"/>
            <a:ext cx="6687741" cy="2127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24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Download the zip file (containing .csv and .pdf).</a:t>
            </a:r>
            <a:endParaRPr lang="en-US" sz="2400" dirty="0"/>
          </a:p>
        </p:txBody>
      </p:sp>
      <p:sp>
        <p:nvSpPr>
          <p:cNvPr id="9" name="Text 6"/>
          <p:cNvSpPr/>
          <p:nvPr/>
        </p:nvSpPr>
        <p:spPr>
          <a:xfrm>
            <a:off x="7484983" y="3029173"/>
            <a:ext cx="2058829" cy="2185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32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Our Design Process</a:t>
            </a:r>
            <a:endParaRPr lang="en-US" sz="3200" dirty="0"/>
          </a:p>
        </p:txBody>
      </p:sp>
      <p:sp>
        <p:nvSpPr>
          <p:cNvPr id="10" name="Text 7"/>
          <p:cNvSpPr/>
          <p:nvPr/>
        </p:nvSpPr>
        <p:spPr>
          <a:xfrm>
            <a:off x="7484983" y="3492973"/>
            <a:ext cx="6687741" cy="2127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Organised meetings to review lecture notes and modules.</a:t>
            </a:r>
            <a:endParaRPr lang="en-US" dirty="0"/>
          </a:p>
        </p:txBody>
      </p:sp>
      <p:sp>
        <p:nvSpPr>
          <p:cNvPr id="11" name="Text 8"/>
          <p:cNvSpPr/>
          <p:nvPr/>
        </p:nvSpPr>
        <p:spPr>
          <a:xfrm>
            <a:off x="7484983" y="3943533"/>
            <a:ext cx="6687741" cy="2127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Shared personal information for student data storage.</a:t>
            </a:r>
            <a:endParaRPr lang="en-US" dirty="0"/>
          </a:p>
        </p:txBody>
      </p:sp>
      <p:sp>
        <p:nvSpPr>
          <p:cNvPr id="12" name="Text 9"/>
          <p:cNvSpPr/>
          <p:nvPr/>
        </p:nvSpPr>
        <p:spPr>
          <a:xfrm>
            <a:off x="7484983" y="4525918"/>
            <a:ext cx="6687741" cy="2127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Inquired from other groups for progress and ideas.</a:t>
            </a:r>
            <a:endParaRPr lang="en-US" dirty="0"/>
          </a:p>
        </p:txBody>
      </p:sp>
      <p:sp>
        <p:nvSpPr>
          <p:cNvPr id="13" name="Text 10"/>
          <p:cNvSpPr/>
          <p:nvPr/>
        </p:nvSpPr>
        <p:spPr>
          <a:xfrm>
            <a:off x="7484983" y="5024608"/>
            <a:ext cx="6687741" cy="2574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Wrote and debugged the MATLAB code collaboratively.</a:t>
            </a:r>
            <a:endParaRPr lang="en-US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64E46087-FFCC-4CA2-8BFC-3E698B049593}"/>
              </a:ext>
            </a:extLst>
          </p:cNvPr>
          <p:cNvSpPr/>
          <p:nvPr/>
        </p:nvSpPr>
        <p:spPr>
          <a:xfrm>
            <a:off x="12631119" y="7485681"/>
            <a:ext cx="1999281" cy="743919"/>
          </a:xfrm>
          <a:prstGeom prst="roundRect">
            <a:avLst/>
          </a:prstGeom>
          <a:solidFill>
            <a:srgbClr val="0A09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193D6C62-F81A-46F9-B65B-AA0A0AE78634}"/>
              </a:ext>
            </a:extLst>
          </p:cNvPr>
          <p:cNvSpPr/>
          <p:nvPr/>
        </p:nvSpPr>
        <p:spPr>
          <a:xfrm>
            <a:off x="837724" y="930235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BC14B0"/>
                </a:solidFill>
                <a:latin typeface="Dela Gothic One" panose="020B0604020202020204" charset="-128"/>
                <a:ea typeface="Dela Gothic One" panose="020B0604020202020204" charset="-128"/>
                <a:cs typeface="Source Serif 4 Semi Bold" pitchFamily="34" charset="-120"/>
              </a:rPr>
              <a:t>Our Design Process</a:t>
            </a:r>
            <a:endParaRPr lang="en-US" sz="4400" dirty="0">
              <a:solidFill>
                <a:srgbClr val="BC14B0"/>
              </a:solidFill>
              <a:latin typeface="Dela Gothic One" panose="020B0604020202020204" charset="-128"/>
              <a:ea typeface="Dela Gothic One" panose="020B0604020202020204" charset="-128"/>
            </a:endParaRPr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C0C98F13-43B8-4262-A385-EDA88726D922}"/>
              </a:ext>
            </a:extLst>
          </p:cNvPr>
          <p:cNvSpPr/>
          <p:nvPr/>
        </p:nvSpPr>
        <p:spPr>
          <a:xfrm>
            <a:off x="837724" y="2113002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chemeClr val="accent2">
                    <a:lumMod val="20000"/>
                    <a:lumOff val="80000"/>
                  </a:schemeClr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 collaborative approach to developing and refining our MATLAB script</a:t>
            </a: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.</a:t>
            </a:r>
            <a:endParaRPr lang="en-US" sz="1850" dirty="0"/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83407841-5F74-49AC-86BC-688E24B0A481}"/>
              </a:ext>
            </a:extLst>
          </p:cNvPr>
          <p:cNvSpPr/>
          <p:nvPr/>
        </p:nvSpPr>
        <p:spPr>
          <a:xfrm>
            <a:off x="1872972" y="317813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chemeClr val="bg1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Organised</a:t>
            </a:r>
            <a:r>
              <a:rPr lang="en-US" sz="22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 </a:t>
            </a:r>
            <a:r>
              <a:rPr lang="en-US" sz="2200" dirty="0">
                <a:solidFill>
                  <a:schemeClr val="bg1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Meetings</a:t>
            </a:r>
            <a:endParaRPr lang="en-US" sz="2200" dirty="0">
              <a:solidFill>
                <a:schemeClr val="bg1"/>
              </a:solidFill>
            </a:endParaRPr>
          </a:p>
        </p:txBody>
      </p:sp>
      <p:sp>
        <p:nvSpPr>
          <p:cNvPr id="5" name="Text 3">
            <a:extLst>
              <a:ext uri="{FF2B5EF4-FFF2-40B4-BE49-F238E27FC236}">
                <a16:creationId xmlns:a16="http://schemas.microsoft.com/office/drawing/2014/main" id="{FDDB5367-B9BC-495E-85EE-97E6E5FE6345}"/>
              </a:ext>
            </a:extLst>
          </p:cNvPr>
          <p:cNvSpPr/>
          <p:nvPr/>
        </p:nvSpPr>
        <p:spPr>
          <a:xfrm>
            <a:off x="837724" y="3673673"/>
            <a:ext cx="3851434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3000"/>
              </a:lnSpc>
              <a:buNone/>
            </a:pPr>
            <a:r>
              <a:rPr lang="en-US" sz="1850" dirty="0">
                <a:solidFill>
                  <a:schemeClr val="accent2">
                    <a:lumMod val="20000"/>
                    <a:lumOff val="80000"/>
                  </a:schemeClr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Reviewed lecture notes and modules to brainstorm code</a:t>
            </a: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.</a:t>
            </a:r>
            <a:endParaRPr lang="en-US" sz="1850" dirty="0"/>
          </a:p>
        </p:txBody>
      </p:sp>
      <p:pic>
        <p:nvPicPr>
          <p:cNvPr id="6" name="Image 0" descr="preencoded.png">
            <a:extLst>
              <a:ext uri="{FF2B5EF4-FFF2-40B4-BE49-F238E27FC236}">
                <a16:creationId xmlns:a16="http://schemas.microsoft.com/office/drawing/2014/main" id="{B42A1569-F38E-450A-A761-957C7E1BC0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8131" y="2765227"/>
            <a:ext cx="4534138" cy="4534138"/>
          </a:xfrm>
          <a:prstGeom prst="rect">
            <a:avLst/>
          </a:prstGeom>
        </p:spPr>
      </p:pic>
      <p:pic>
        <p:nvPicPr>
          <p:cNvPr id="7" name="Image 1" descr="preencoded.png">
            <a:extLst>
              <a:ext uri="{FF2B5EF4-FFF2-40B4-BE49-F238E27FC236}">
                <a16:creationId xmlns:a16="http://schemas.microsoft.com/office/drawing/2014/main" id="{85935918-022E-41AB-9F05-CC03C26FE0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1706" y="3668792"/>
            <a:ext cx="358140" cy="447675"/>
          </a:xfrm>
          <a:prstGeom prst="rect">
            <a:avLst/>
          </a:prstGeom>
        </p:spPr>
      </p:pic>
      <p:sp>
        <p:nvSpPr>
          <p:cNvPr id="8" name="Text 4">
            <a:extLst>
              <a:ext uri="{FF2B5EF4-FFF2-40B4-BE49-F238E27FC236}">
                <a16:creationId xmlns:a16="http://schemas.microsoft.com/office/drawing/2014/main" id="{C435A9A2-DF88-4B85-AA9B-F30468D1E11F}"/>
              </a:ext>
            </a:extLst>
          </p:cNvPr>
          <p:cNvSpPr/>
          <p:nvPr/>
        </p:nvSpPr>
        <p:spPr>
          <a:xfrm>
            <a:off x="9941243" y="277046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chemeClr val="bg1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Shared</a:t>
            </a:r>
            <a:r>
              <a:rPr lang="en-US" sz="22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 </a:t>
            </a:r>
            <a:r>
              <a:rPr lang="en-US" sz="2200" dirty="0">
                <a:solidFill>
                  <a:schemeClr val="bg1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Information</a:t>
            </a:r>
            <a:endParaRPr lang="en-US" sz="2200" dirty="0">
              <a:solidFill>
                <a:schemeClr val="bg1"/>
              </a:solidFill>
            </a:endParaRPr>
          </a:p>
        </p:txBody>
      </p:sp>
      <p:sp>
        <p:nvSpPr>
          <p:cNvPr id="9" name="Text 5">
            <a:extLst>
              <a:ext uri="{FF2B5EF4-FFF2-40B4-BE49-F238E27FC236}">
                <a16:creationId xmlns:a16="http://schemas.microsoft.com/office/drawing/2014/main" id="{217EA952-D455-4594-B75A-35900B37CDB2}"/>
              </a:ext>
            </a:extLst>
          </p:cNvPr>
          <p:cNvSpPr/>
          <p:nvPr/>
        </p:nvSpPr>
        <p:spPr>
          <a:xfrm>
            <a:off x="9941243" y="3266003"/>
            <a:ext cx="3851434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chemeClr val="accent2">
                    <a:lumMod val="20000"/>
                    <a:lumOff val="80000"/>
                  </a:schemeClr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Discussed personal backgrounds and interests.</a:t>
            </a:r>
            <a:endParaRPr lang="en-US" sz="1850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10" name="Image 2" descr="preencoded.png">
            <a:extLst>
              <a:ext uri="{FF2B5EF4-FFF2-40B4-BE49-F238E27FC236}">
                <a16:creationId xmlns:a16="http://schemas.microsoft.com/office/drawing/2014/main" id="{AB4A2A2E-FF38-4A49-A3DC-AC70DB284F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8131" y="2765227"/>
            <a:ext cx="4534138" cy="4534138"/>
          </a:xfrm>
          <a:prstGeom prst="rect">
            <a:avLst/>
          </a:prstGeom>
        </p:spPr>
      </p:pic>
      <p:pic>
        <p:nvPicPr>
          <p:cNvPr id="11" name="Image 3" descr="preencoded.png">
            <a:extLst>
              <a:ext uri="{FF2B5EF4-FFF2-40B4-BE49-F238E27FC236}">
                <a16:creationId xmlns:a16="http://schemas.microsoft.com/office/drawing/2014/main" id="{DD359219-EF8A-4350-93A5-A9E1C7639C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8604" y="3405902"/>
            <a:ext cx="358140" cy="447675"/>
          </a:xfrm>
          <a:prstGeom prst="rect">
            <a:avLst/>
          </a:prstGeom>
        </p:spPr>
      </p:pic>
      <p:sp>
        <p:nvSpPr>
          <p:cNvPr id="12" name="Text 6">
            <a:extLst>
              <a:ext uri="{FF2B5EF4-FFF2-40B4-BE49-F238E27FC236}">
                <a16:creationId xmlns:a16="http://schemas.microsoft.com/office/drawing/2014/main" id="{C0815C4C-00F8-4BC9-9C2F-8906B7599D23}"/>
              </a:ext>
            </a:extLst>
          </p:cNvPr>
          <p:cNvSpPr/>
          <p:nvPr/>
        </p:nvSpPr>
        <p:spPr>
          <a:xfrm>
            <a:off x="10061019" y="440150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chemeClr val="bg1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Inquired</a:t>
            </a:r>
            <a:r>
              <a:rPr lang="en-US" sz="22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 </a:t>
            </a:r>
            <a:r>
              <a:rPr lang="en-US" sz="2200" dirty="0">
                <a:solidFill>
                  <a:schemeClr val="bg1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Progress</a:t>
            </a:r>
            <a:endParaRPr lang="en-US" sz="2200" dirty="0">
              <a:solidFill>
                <a:schemeClr val="bg1"/>
              </a:solidFill>
            </a:endParaRPr>
          </a:p>
        </p:txBody>
      </p:sp>
      <p:sp>
        <p:nvSpPr>
          <p:cNvPr id="13" name="Text 7">
            <a:extLst>
              <a:ext uri="{FF2B5EF4-FFF2-40B4-BE49-F238E27FC236}">
                <a16:creationId xmlns:a16="http://schemas.microsoft.com/office/drawing/2014/main" id="{481D5CE4-4730-40A3-88D5-26A378235ABA}"/>
              </a:ext>
            </a:extLst>
          </p:cNvPr>
          <p:cNvSpPr/>
          <p:nvPr/>
        </p:nvSpPr>
        <p:spPr>
          <a:xfrm>
            <a:off x="10061019" y="4897041"/>
            <a:ext cx="373165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G</a:t>
            </a:r>
            <a:r>
              <a:rPr lang="en-US" sz="1850" dirty="0">
                <a:solidFill>
                  <a:schemeClr val="accent2">
                    <a:lumMod val="20000"/>
                    <a:lumOff val="80000"/>
                  </a:schemeClr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ained insights from other groups to refine ideas.</a:t>
            </a:r>
            <a:endParaRPr lang="en-US" sz="1850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14" name="Image 4" descr="preencoded.png">
            <a:extLst>
              <a:ext uri="{FF2B5EF4-FFF2-40B4-BE49-F238E27FC236}">
                <a16:creationId xmlns:a16="http://schemas.microsoft.com/office/drawing/2014/main" id="{CA97CB0B-6F4A-457F-BE94-ACB756FDD8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48131" y="2765227"/>
            <a:ext cx="4534138" cy="4534138"/>
          </a:xfrm>
          <a:prstGeom prst="rect">
            <a:avLst/>
          </a:prstGeom>
        </p:spPr>
      </p:pic>
      <p:pic>
        <p:nvPicPr>
          <p:cNvPr id="15" name="Image 5" descr="preencoded.png">
            <a:extLst>
              <a:ext uri="{FF2B5EF4-FFF2-40B4-BE49-F238E27FC236}">
                <a16:creationId xmlns:a16="http://schemas.microsoft.com/office/drawing/2014/main" id="{888DBBAA-E095-448B-956C-75F6A3C90B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99421" y="5125998"/>
            <a:ext cx="358140" cy="358140"/>
          </a:xfrm>
          <a:prstGeom prst="rect">
            <a:avLst/>
          </a:prstGeom>
        </p:spPr>
      </p:pic>
      <p:sp>
        <p:nvSpPr>
          <p:cNvPr id="16" name="Text 8">
            <a:extLst>
              <a:ext uri="{FF2B5EF4-FFF2-40B4-BE49-F238E27FC236}">
                <a16:creationId xmlns:a16="http://schemas.microsoft.com/office/drawing/2014/main" id="{4E74AC95-385C-401C-91C0-75413F82AD26}"/>
              </a:ext>
            </a:extLst>
          </p:cNvPr>
          <p:cNvSpPr/>
          <p:nvPr/>
        </p:nvSpPr>
        <p:spPr>
          <a:xfrm>
            <a:off x="9941243" y="603254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chemeClr val="bg1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Wrote</a:t>
            </a:r>
            <a:r>
              <a:rPr lang="en-US" sz="22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 </a:t>
            </a:r>
            <a:r>
              <a:rPr lang="en-US" sz="2200" dirty="0">
                <a:solidFill>
                  <a:schemeClr val="bg1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Code</a:t>
            </a:r>
            <a:endParaRPr lang="en-US" sz="2200" dirty="0">
              <a:solidFill>
                <a:schemeClr val="bg1"/>
              </a:solidFill>
            </a:endParaRPr>
          </a:p>
        </p:txBody>
      </p:sp>
      <p:sp>
        <p:nvSpPr>
          <p:cNvPr id="17" name="Text 9">
            <a:extLst>
              <a:ext uri="{FF2B5EF4-FFF2-40B4-BE49-F238E27FC236}">
                <a16:creationId xmlns:a16="http://schemas.microsoft.com/office/drawing/2014/main" id="{71C29862-012E-46AF-80BF-7F978B8CE611}"/>
              </a:ext>
            </a:extLst>
          </p:cNvPr>
          <p:cNvSpPr/>
          <p:nvPr/>
        </p:nvSpPr>
        <p:spPr>
          <a:xfrm>
            <a:off x="9941243" y="6528078"/>
            <a:ext cx="3851434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chemeClr val="accent2">
                    <a:lumMod val="20000"/>
                    <a:lumOff val="80000"/>
                  </a:schemeClr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Developed the script for both assignment numbers.</a:t>
            </a:r>
            <a:endParaRPr lang="en-US" sz="1850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18" name="Image 6" descr="preencoded.png">
            <a:extLst>
              <a:ext uri="{FF2B5EF4-FFF2-40B4-BE49-F238E27FC236}">
                <a16:creationId xmlns:a16="http://schemas.microsoft.com/office/drawing/2014/main" id="{6FAD0C35-2DB5-4118-9834-9C1A28E7CA7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48131" y="2765227"/>
            <a:ext cx="4534138" cy="4534138"/>
          </a:xfrm>
          <a:prstGeom prst="rect">
            <a:avLst/>
          </a:prstGeom>
        </p:spPr>
      </p:pic>
      <p:pic>
        <p:nvPicPr>
          <p:cNvPr id="19" name="Image 7" descr="preencoded.png">
            <a:extLst>
              <a:ext uri="{FF2B5EF4-FFF2-40B4-BE49-F238E27FC236}">
                <a16:creationId xmlns:a16="http://schemas.microsoft.com/office/drawing/2014/main" id="{89E17068-6962-461B-9077-C067664D9A1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59729" y="6379488"/>
            <a:ext cx="358140" cy="447675"/>
          </a:xfrm>
          <a:prstGeom prst="rect">
            <a:avLst/>
          </a:prstGeom>
        </p:spPr>
      </p:pic>
      <p:sp>
        <p:nvSpPr>
          <p:cNvPr id="20" name="Text 10">
            <a:extLst>
              <a:ext uri="{FF2B5EF4-FFF2-40B4-BE49-F238E27FC236}">
                <a16:creationId xmlns:a16="http://schemas.microsoft.com/office/drawing/2014/main" id="{7F7946E2-A4E3-4B18-8225-56ACB8FD11C0}"/>
              </a:ext>
            </a:extLst>
          </p:cNvPr>
          <p:cNvSpPr/>
          <p:nvPr/>
        </p:nvSpPr>
        <p:spPr>
          <a:xfrm>
            <a:off x="1693545" y="5624751"/>
            <a:ext cx="2995613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chemeClr val="bg1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Performed</a:t>
            </a:r>
            <a:r>
              <a:rPr lang="en-US" sz="22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 </a:t>
            </a:r>
            <a:r>
              <a:rPr lang="en-US" sz="2200" dirty="0">
                <a:solidFill>
                  <a:schemeClr val="bg1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Debugging</a:t>
            </a:r>
            <a:endParaRPr lang="en-US" sz="2200" dirty="0">
              <a:solidFill>
                <a:schemeClr val="bg1"/>
              </a:solidFill>
            </a:endParaRPr>
          </a:p>
        </p:txBody>
      </p:sp>
      <p:sp>
        <p:nvSpPr>
          <p:cNvPr id="21" name="Text 11">
            <a:extLst>
              <a:ext uri="{FF2B5EF4-FFF2-40B4-BE49-F238E27FC236}">
                <a16:creationId xmlns:a16="http://schemas.microsoft.com/office/drawing/2014/main" id="{6BB52B87-1209-46D0-9E86-DE32595717DF}"/>
              </a:ext>
            </a:extLst>
          </p:cNvPr>
          <p:cNvSpPr/>
          <p:nvPr/>
        </p:nvSpPr>
        <p:spPr>
          <a:xfrm>
            <a:off x="837724" y="6120289"/>
            <a:ext cx="3851434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3000"/>
              </a:lnSpc>
              <a:buNone/>
            </a:pPr>
            <a:r>
              <a:rPr lang="en-US" sz="1850" dirty="0">
                <a:solidFill>
                  <a:schemeClr val="accent2">
                    <a:lumMod val="20000"/>
                    <a:lumOff val="80000"/>
                  </a:schemeClr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Collaboratively identified and fixed errors</a:t>
            </a: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.</a:t>
            </a:r>
            <a:endParaRPr lang="en-US" sz="1850" dirty="0"/>
          </a:p>
        </p:txBody>
      </p:sp>
      <p:pic>
        <p:nvPicPr>
          <p:cNvPr id="22" name="Image 8" descr="preencoded.png">
            <a:extLst>
              <a:ext uri="{FF2B5EF4-FFF2-40B4-BE49-F238E27FC236}">
                <a16:creationId xmlns:a16="http://schemas.microsoft.com/office/drawing/2014/main" id="{3E0F2ED9-3FAA-4D1E-ACC7-2502CABBFB8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48131" y="2765227"/>
            <a:ext cx="4534138" cy="4534138"/>
          </a:xfrm>
          <a:prstGeom prst="rect">
            <a:avLst/>
          </a:prstGeom>
        </p:spPr>
      </p:pic>
      <p:pic>
        <p:nvPicPr>
          <p:cNvPr id="23" name="Image 9" descr="preencoded.png">
            <a:extLst>
              <a:ext uri="{FF2B5EF4-FFF2-40B4-BE49-F238E27FC236}">
                <a16:creationId xmlns:a16="http://schemas.microsoft.com/office/drawing/2014/main" id="{F7C96064-96EB-4F8E-87CC-9DA79B45EBA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10952" y="5551289"/>
            <a:ext cx="358140" cy="358140"/>
          </a:xfrm>
          <a:prstGeom prst="rect">
            <a:avLst/>
          </a:prstGeom>
        </p:spPr>
      </p:pic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8EFE539C-71EE-45FF-A9A6-AFCEDD076A8A}"/>
              </a:ext>
            </a:extLst>
          </p:cNvPr>
          <p:cNvSpPr/>
          <p:nvPr/>
        </p:nvSpPr>
        <p:spPr>
          <a:xfrm>
            <a:off x="12631119" y="7485681"/>
            <a:ext cx="1999281" cy="743919"/>
          </a:xfrm>
          <a:prstGeom prst="roundRect">
            <a:avLst/>
          </a:prstGeom>
          <a:solidFill>
            <a:srgbClr val="0A09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17872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540522" y="505107"/>
            <a:ext cx="12926096" cy="11722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600"/>
              </a:lnSpc>
              <a:buNone/>
            </a:pPr>
            <a:r>
              <a:rPr lang="en-US" sz="36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Methodology: Data Processing in MATLAB</a:t>
            </a:r>
            <a:endParaRPr lang="en-US" sz="36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522" y="1944572"/>
            <a:ext cx="939424" cy="134159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609585" y="2122690"/>
            <a:ext cx="2472155" cy="2930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Extracting Data</a:t>
            </a:r>
            <a:endParaRPr lang="en-US" sz="1800" dirty="0"/>
          </a:p>
        </p:txBody>
      </p:sp>
      <p:sp>
        <p:nvSpPr>
          <p:cNvPr id="6" name="Text 2"/>
          <p:cNvSpPr/>
          <p:nvPr/>
        </p:nvSpPr>
        <p:spPr>
          <a:xfrm>
            <a:off x="1609585" y="2522502"/>
            <a:ext cx="7199154" cy="585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Used </a:t>
            </a:r>
            <a:r>
              <a:rPr lang="en-US" sz="1400" dirty="0">
                <a:solidFill>
                  <a:srgbClr val="FFE5E5"/>
                </a:solidFill>
                <a:highlight>
                  <a:srgbClr val="171717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"readtable("</a:t>
            </a:r>
            <a:r>
              <a:rPr lang="en-US" sz="14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function to import the dataset: </a:t>
            </a:r>
            <a:r>
              <a:rPr lang="en-US" sz="1400" dirty="0">
                <a:solidFill>
                  <a:srgbClr val="FFE5E5"/>
                </a:solidFill>
                <a:highlight>
                  <a:srgbClr val="171717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wpmain = readtable("water_pollution_disease.csv","ReadVariableNames",true);</a:t>
            </a:r>
            <a:endParaRPr lang="en-US" sz="14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522" y="3286169"/>
            <a:ext cx="939424" cy="1333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609585" y="3464286"/>
            <a:ext cx="3563986" cy="2930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Separating Data by Year</a:t>
            </a:r>
            <a:endParaRPr lang="en-US" sz="1800" dirty="0"/>
          </a:p>
        </p:txBody>
      </p:sp>
      <p:sp>
        <p:nvSpPr>
          <p:cNvPr id="9" name="Text 4"/>
          <p:cNvSpPr/>
          <p:nvPr/>
        </p:nvSpPr>
        <p:spPr>
          <a:xfrm>
            <a:off x="1609585" y="3864098"/>
            <a:ext cx="7199154" cy="5779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Used logical indexing to separate data for each year into individual tables (e.g., </a:t>
            </a:r>
            <a:r>
              <a:rPr lang="en-US" sz="1400" dirty="0">
                <a:solidFill>
                  <a:srgbClr val="FFE5E5"/>
                </a:solidFill>
                <a:highlight>
                  <a:srgbClr val="171717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wp_2000 = wpmain(wpmain.Year == 2000, :);</a:t>
            </a:r>
            <a:r>
              <a:rPr lang="en-US" sz="14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).</a:t>
            </a:r>
            <a:endParaRPr lang="en-US" sz="14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0522" y="4620145"/>
            <a:ext cx="939424" cy="134159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609584" y="4798262"/>
            <a:ext cx="4592293" cy="2930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Constructing Structural Arrays</a:t>
            </a:r>
            <a:endParaRPr lang="en-US" sz="1800" dirty="0"/>
          </a:p>
        </p:txBody>
      </p:sp>
      <p:sp>
        <p:nvSpPr>
          <p:cNvPr id="12" name="Text 6"/>
          <p:cNvSpPr/>
          <p:nvPr/>
        </p:nvSpPr>
        <p:spPr>
          <a:xfrm>
            <a:off x="1609585" y="5198074"/>
            <a:ext cx="7199154" cy="585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Converted tables into structural arrays using </a:t>
            </a:r>
            <a:r>
              <a:rPr lang="en-US" sz="1400" dirty="0">
                <a:solidFill>
                  <a:srgbClr val="FFE5E5"/>
                </a:solidFill>
                <a:highlight>
                  <a:srgbClr val="171717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table2struct</a:t>
            </a:r>
            <a:r>
              <a:rPr lang="en-US" sz="14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(e.g., </a:t>
            </a:r>
            <a:r>
              <a:rPr lang="en-US" sz="1400" dirty="0">
                <a:solidFill>
                  <a:srgbClr val="FFE5E5"/>
                </a:solidFill>
                <a:highlight>
                  <a:srgbClr val="171717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wp_2000_a = table2struct(wp_2000);</a:t>
            </a:r>
            <a:r>
              <a:rPr lang="en-US" sz="14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).</a:t>
            </a:r>
            <a:endParaRPr lang="en-US" sz="14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0522" y="5961741"/>
            <a:ext cx="939424" cy="1341596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609585" y="6139859"/>
            <a:ext cx="2675657" cy="2930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Exporting to Excel</a:t>
            </a:r>
            <a:endParaRPr lang="en-US" sz="1800" dirty="0"/>
          </a:p>
        </p:txBody>
      </p:sp>
      <p:sp>
        <p:nvSpPr>
          <p:cNvPr id="15" name="Text 8"/>
          <p:cNvSpPr/>
          <p:nvPr/>
        </p:nvSpPr>
        <p:spPr>
          <a:xfrm>
            <a:off x="1609585" y="6539670"/>
            <a:ext cx="7199154" cy="585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Converted arrays back to tables using </a:t>
            </a:r>
            <a:r>
              <a:rPr lang="en-US" sz="1400" dirty="0">
                <a:solidFill>
                  <a:srgbClr val="FFE5E5"/>
                </a:solidFill>
                <a:highlight>
                  <a:srgbClr val="171717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struct2table</a:t>
            </a:r>
            <a:r>
              <a:rPr lang="en-US" sz="14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and exported to a single workbook with separate sheets for each year using </a:t>
            </a:r>
            <a:r>
              <a:rPr lang="en-US" sz="1400" dirty="0">
                <a:solidFill>
                  <a:srgbClr val="FFE5E5"/>
                </a:solidFill>
                <a:highlight>
                  <a:srgbClr val="171717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writetable</a:t>
            </a:r>
            <a:r>
              <a:rPr lang="en-US" sz="14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.</a:t>
            </a:r>
            <a:endParaRPr lang="en-US" sz="1400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E6B096CE-2387-402C-BCAD-14D4A99AD4BA}"/>
              </a:ext>
            </a:extLst>
          </p:cNvPr>
          <p:cNvSpPr/>
          <p:nvPr/>
        </p:nvSpPr>
        <p:spPr>
          <a:xfrm>
            <a:off x="12631119" y="7485681"/>
            <a:ext cx="1999281" cy="743919"/>
          </a:xfrm>
          <a:prstGeom prst="roundRect">
            <a:avLst/>
          </a:prstGeom>
          <a:solidFill>
            <a:srgbClr val="0A09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53AEAB58-2A2C-4082-8A33-030F899857B9}"/>
              </a:ext>
            </a:extLst>
          </p:cNvPr>
          <p:cNvSpPr/>
          <p:nvPr/>
        </p:nvSpPr>
        <p:spPr>
          <a:xfrm>
            <a:off x="547211" y="429935"/>
            <a:ext cx="7105650" cy="4598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850" dirty="0">
                <a:solidFill>
                  <a:schemeClr val="accent4">
                    <a:lumMod val="20000"/>
                    <a:lumOff val="80000"/>
                  </a:schemeClr>
                </a:solidFill>
                <a:latin typeface="Dela Gothic One" panose="020B0604020202020204" charset="-128"/>
                <a:ea typeface="Dela Gothic One" panose="020B0604020202020204" charset="-128"/>
                <a:cs typeface="Dela Gothic One" panose="020B0604020202020204" charset="-128"/>
              </a:rPr>
              <a:t>Group Member Data: Structured Storage</a:t>
            </a:r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C592D17B-CF85-4B7C-9957-5CF23B77B859}"/>
              </a:ext>
            </a:extLst>
          </p:cNvPr>
          <p:cNvSpPr/>
          <p:nvPr/>
        </p:nvSpPr>
        <p:spPr>
          <a:xfrm>
            <a:off x="547211" y="1068944"/>
            <a:ext cx="13535978" cy="3835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600" dirty="0">
                <a:solidFill>
                  <a:schemeClr val="bg1">
                    <a:lumMod val="95000"/>
                  </a:schemeClr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Utilising MATLAB structs to store detailed information for each group member.</a:t>
            </a:r>
            <a:endParaRPr lang="en-US" sz="16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" name="Shape 2">
            <a:extLst>
              <a:ext uri="{FF2B5EF4-FFF2-40B4-BE49-F238E27FC236}">
                <a16:creationId xmlns:a16="http://schemas.microsoft.com/office/drawing/2014/main" id="{54AFE09E-A9B7-49A3-B83B-DB9F44C13466}"/>
              </a:ext>
            </a:extLst>
          </p:cNvPr>
          <p:cNvSpPr/>
          <p:nvPr/>
        </p:nvSpPr>
        <p:spPr>
          <a:xfrm>
            <a:off x="547211" y="1628299"/>
            <a:ext cx="6689765" cy="1432084"/>
          </a:xfrm>
          <a:prstGeom prst="roundRect">
            <a:avLst>
              <a:gd name="adj" fmla="val 7662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D6BADD"/>
            </a:solidFill>
            <a:prstDash val="solid"/>
          </a:ln>
        </p:spPr>
      </p:sp>
      <p:sp>
        <p:nvSpPr>
          <p:cNvPr id="5" name="Shape 3">
            <a:extLst>
              <a:ext uri="{FF2B5EF4-FFF2-40B4-BE49-F238E27FC236}">
                <a16:creationId xmlns:a16="http://schemas.microsoft.com/office/drawing/2014/main" id="{17334FD4-8A95-47FC-82D2-BEFB16E8D807}"/>
              </a:ext>
            </a:extLst>
          </p:cNvPr>
          <p:cNvSpPr/>
          <p:nvPr/>
        </p:nvSpPr>
        <p:spPr>
          <a:xfrm>
            <a:off x="524351" y="1628299"/>
            <a:ext cx="91440" cy="1432084"/>
          </a:xfrm>
          <a:prstGeom prst="roundRect">
            <a:avLst>
              <a:gd name="adj" fmla="val 71813"/>
            </a:avLst>
          </a:prstGeom>
          <a:solidFill>
            <a:srgbClr val="BE49DF"/>
          </a:solidFill>
          <a:ln/>
        </p:spPr>
      </p:sp>
      <p:sp>
        <p:nvSpPr>
          <p:cNvPr id="6" name="Text 4">
            <a:extLst>
              <a:ext uri="{FF2B5EF4-FFF2-40B4-BE49-F238E27FC236}">
                <a16:creationId xmlns:a16="http://schemas.microsoft.com/office/drawing/2014/main" id="{3DA3A58E-1FA4-44A2-B78B-79C1447B94B7}"/>
              </a:ext>
            </a:extLst>
          </p:cNvPr>
          <p:cNvSpPr/>
          <p:nvPr/>
        </p:nvSpPr>
        <p:spPr>
          <a:xfrm>
            <a:off x="794980" y="1807488"/>
            <a:ext cx="1839278" cy="2299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NTALE JOASH</a:t>
            </a:r>
            <a:endParaRPr lang="en-US" sz="1400" dirty="0"/>
          </a:p>
        </p:txBody>
      </p:sp>
      <p:sp>
        <p:nvSpPr>
          <p:cNvPr id="7" name="Text 5">
            <a:extLst>
              <a:ext uri="{FF2B5EF4-FFF2-40B4-BE49-F238E27FC236}">
                <a16:creationId xmlns:a16="http://schemas.microsoft.com/office/drawing/2014/main" id="{A1CE016F-8454-4A8A-9F32-2D3BCBDF402B}"/>
              </a:ext>
            </a:extLst>
          </p:cNvPr>
          <p:cNvSpPr/>
          <p:nvPr/>
        </p:nvSpPr>
        <p:spPr>
          <a:xfrm>
            <a:off x="794980" y="2131100"/>
            <a:ext cx="6262807" cy="7500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Reg. No: BU/UG/2024/2595Course: WARInterest: VIDEO GAMES</a:t>
            </a:r>
            <a:endParaRPr lang="en-US" sz="1200" dirty="0"/>
          </a:p>
        </p:txBody>
      </p:sp>
      <p:sp>
        <p:nvSpPr>
          <p:cNvPr id="8" name="Shape 6">
            <a:extLst>
              <a:ext uri="{FF2B5EF4-FFF2-40B4-BE49-F238E27FC236}">
                <a16:creationId xmlns:a16="http://schemas.microsoft.com/office/drawing/2014/main" id="{B8AB3D18-592B-4AEA-9A88-5D19F91F15CE}"/>
              </a:ext>
            </a:extLst>
          </p:cNvPr>
          <p:cNvSpPr/>
          <p:nvPr/>
        </p:nvSpPr>
        <p:spPr>
          <a:xfrm>
            <a:off x="7393305" y="1628299"/>
            <a:ext cx="6689884" cy="1432084"/>
          </a:xfrm>
          <a:prstGeom prst="roundRect">
            <a:avLst>
              <a:gd name="adj" fmla="val 7662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D6BADD"/>
            </a:solidFill>
            <a:prstDash val="solid"/>
          </a:ln>
        </p:spPr>
      </p:sp>
      <p:sp>
        <p:nvSpPr>
          <p:cNvPr id="9" name="Shape 7">
            <a:extLst>
              <a:ext uri="{FF2B5EF4-FFF2-40B4-BE49-F238E27FC236}">
                <a16:creationId xmlns:a16="http://schemas.microsoft.com/office/drawing/2014/main" id="{85B694BC-9690-4867-AD31-CA533F02F0A9}"/>
              </a:ext>
            </a:extLst>
          </p:cNvPr>
          <p:cNvSpPr/>
          <p:nvPr/>
        </p:nvSpPr>
        <p:spPr>
          <a:xfrm>
            <a:off x="7370445" y="1628299"/>
            <a:ext cx="91440" cy="1432084"/>
          </a:xfrm>
          <a:prstGeom prst="roundRect">
            <a:avLst>
              <a:gd name="adj" fmla="val 71813"/>
            </a:avLst>
          </a:prstGeom>
          <a:solidFill>
            <a:srgbClr val="BE49DF"/>
          </a:solidFill>
          <a:ln/>
        </p:spPr>
      </p:sp>
      <p:sp>
        <p:nvSpPr>
          <p:cNvPr id="10" name="Text 8">
            <a:extLst>
              <a:ext uri="{FF2B5EF4-FFF2-40B4-BE49-F238E27FC236}">
                <a16:creationId xmlns:a16="http://schemas.microsoft.com/office/drawing/2014/main" id="{95AF0AD4-4A36-4A64-896D-18C3987C9336}"/>
              </a:ext>
            </a:extLst>
          </p:cNvPr>
          <p:cNvSpPr/>
          <p:nvPr/>
        </p:nvSpPr>
        <p:spPr>
          <a:xfrm>
            <a:off x="7641074" y="1807488"/>
            <a:ext cx="1839278" cy="2299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OKORI DARIOUS</a:t>
            </a:r>
            <a:endParaRPr lang="en-US" sz="1400" dirty="0"/>
          </a:p>
        </p:txBody>
      </p:sp>
      <p:sp>
        <p:nvSpPr>
          <p:cNvPr id="11" name="Text 9">
            <a:extLst>
              <a:ext uri="{FF2B5EF4-FFF2-40B4-BE49-F238E27FC236}">
                <a16:creationId xmlns:a16="http://schemas.microsoft.com/office/drawing/2014/main" id="{7AB3D6C4-DF90-4065-80C1-8FF53C3D91A9}"/>
              </a:ext>
            </a:extLst>
          </p:cNvPr>
          <p:cNvSpPr/>
          <p:nvPr/>
        </p:nvSpPr>
        <p:spPr>
          <a:xfrm>
            <a:off x="7641074" y="2131100"/>
            <a:ext cx="6262926" cy="7500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Reg. No: BU/UP/2024/1061Course: WARInterest: FOOTBALL</a:t>
            </a:r>
            <a:endParaRPr lang="en-US" sz="1200" dirty="0"/>
          </a:p>
        </p:txBody>
      </p:sp>
      <p:sp>
        <p:nvSpPr>
          <p:cNvPr id="12" name="Shape 10">
            <a:extLst>
              <a:ext uri="{FF2B5EF4-FFF2-40B4-BE49-F238E27FC236}">
                <a16:creationId xmlns:a16="http://schemas.microsoft.com/office/drawing/2014/main" id="{47BDBD10-213E-4DFA-B37A-F7C0F520FED8}"/>
              </a:ext>
            </a:extLst>
          </p:cNvPr>
          <p:cNvSpPr/>
          <p:nvPr/>
        </p:nvSpPr>
        <p:spPr>
          <a:xfrm>
            <a:off x="547211" y="3216712"/>
            <a:ext cx="6689765" cy="1432084"/>
          </a:xfrm>
          <a:prstGeom prst="roundRect">
            <a:avLst>
              <a:gd name="adj" fmla="val 7662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D6BADD"/>
            </a:solidFill>
            <a:prstDash val="solid"/>
          </a:ln>
        </p:spPr>
      </p:sp>
      <p:sp>
        <p:nvSpPr>
          <p:cNvPr id="13" name="Shape 11">
            <a:extLst>
              <a:ext uri="{FF2B5EF4-FFF2-40B4-BE49-F238E27FC236}">
                <a16:creationId xmlns:a16="http://schemas.microsoft.com/office/drawing/2014/main" id="{7C317616-4A64-4DCE-AC8D-83386D45B50A}"/>
              </a:ext>
            </a:extLst>
          </p:cNvPr>
          <p:cNvSpPr/>
          <p:nvPr/>
        </p:nvSpPr>
        <p:spPr>
          <a:xfrm>
            <a:off x="524351" y="3216712"/>
            <a:ext cx="91440" cy="1432084"/>
          </a:xfrm>
          <a:prstGeom prst="roundRect">
            <a:avLst>
              <a:gd name="adj" fmla="val 71813"/>
            </a:avLst>
          </a:prstGeom>
          <a:solidFill>
            <a:srgbClr val="BE49DF"/>
          </a:solidFill>
          <a:ln/>
        </p:spPr>
      </p:sp>
      <p:sp>
        <p:nvSpPr>
          <p:cNvPr id="14" name="Text 12">
            <a:extLst>
              <a:ext uri="{FF2B5EF4-FFF2-40B4-BE49-F238E27FC236}">
                <a16:creationId xmlns:a16="http://schemas.microsoft.com/office/drawing/2014/main" id="{4795B5DD-8E69-4ACD-BEEA-32C5E8ACCE3B}"/>
              </a:ext>
            </a:extLst>
          </p:cNvPr>
          <p:cNvSpPr/>
          <p:nvPr/>
        </p:nvSpPr>
        <p:spPr>
          <a:xfrm>
            <a:off x="794980" y="3395901"/>
            <a:ext cx="1839278" cy="2299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KAKULU ALFRED</a:t>
            </a:r>
            <a:endParaRPr lang="en-US" sz="1400" dirty="0"/>
          </a:p>
        </p:txBody>
      </p:sp>
      <p:sp>
        <p:nvSpPr>
          <p:cNvPr id="15" name="Text 13">
            <a:extLst>
              <a:ext uri="{FF2B5EF4-FFF2-40B4-BE49-F238E27FC236}">
                <a16:creationId xmlns:a16="http://schemas.microsoft.com/office/drawing/2014/main" id="{8F5B735E-1FF5-4C04-B413-61A4FF194367}"/>
              </a:ext>
            </a:extLst>
          </p:cNvPr>
          <p:cNvSpPr/>
          <p:nvPr/>
        </p:nvSpPr>
        <p:spPr>
          <a:xfrm>
            <a:off x="794980" y="3719513"/>
            <a:ext cx="6262807" cy="7500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Reg. No: BU/UP/2024/0981Course: MEBInterest: FOOTBALL</a:t>
            </a:r>
            <a:endParaRPr lang="en-US" sz="1200" dirty="0"/>
          </a:p>
        </p:txBody>
      </p:sp>
      <p:sp>
        <p:nvSpPr>
          <p:cNvPr id="16" name="Shape 14">
            <a:extLst>
              <a:ext uri="{FF2B5EF4-FFF2-40B4-BE49-F238E27FC236}">
                <a16:creationId xmlns:a16="http://schemas.microsoft.com/office/drawing/2014/main" id="{F928883E-E2BE-410C-BD80-4EDE7F2F26FD}"/>
              </a:ext>
            </a:extLst>
          </p:cNvPr>
          <p:cNvSpPr/>
          <p:nvPr/>
        </p:nvSpPr>
        <p:spPr>
          <a:xfrm>
            <a:off x="7393305" y="3216712"/>
            <a:ext cx="6689884" cy="1432084"/>
          </a:xfrm>
          <a:prstGeom prst="roundRect">
            <a:avLst>
              <a:gd name="adj" fmla="val 7662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D6BADD"/>
            </a:solidFill>
            <a:prstDash val="solid"/>
          </a:ln>
        </p:spPr>
      </p:sp>
      <p:sp>
        <p:nvSpPr>
          <p:cNvPr id="17" name="Shape 15">
            <a:extLst>
              <a:ext uri="{FF2B5EF4-FFF2-40B4-BE49-F238E27FC236}">
                <a16:creationId xmlns:a16="http://schemas.microsoft.com/office/drawing/2014/main" id="{BFC8C253-284F-4ACC-98F7-FBD529BDEA89}"/>
              </a:ext>
            </a:extLst>
          </p:cNvPr>
          <p:cNvSpPr/>
          <p:nvPr/>
        </p:nvSpPr>
        <p:spPr>
          <a:xfrm>
            <a:off x="7370445" y="3216712"/>
            <a:ext cx="91440" cy="1432084"/>
          </a:xfrm>
          <a:prstGeom prst="roundRect">
            <a:avLst>
              <a:gd name="adj" fmla="val 71813"/>
            </a:avLst>
          </a:prstGeom>
          <a:solidFill>
            <a:srgbClr val="BE49DF"/>
          </a:solidFill>
          <a:ln/>
        </p:spPr>
      </p:sp>
      <p:sp>
        <p:nvSpPr>
          <p:cNvPr id="18" name="Text 16">
            <a:extLst>
              <a:ext uri="{FF2B5EF4-FFF2-40B4-BE49-F238E27FC236}">
                <a16:creationId xmlns:a16="http://schemas.microsoft.com/office/drawing/2014/main" id="{7FC6E3C5-BF60-428A-8B31-B79ABB45B7B3}"/>
              </a:ext>
            </a:extLst>
          </p:cNvPr>
          <p:cNvSpPr/>
          <p:nvPr/>
        </p:nvSpPr>
        <p:spPr>
          <a:xfrm>
            <a:off x="7641074" y="3395901"/>
            <a:ext cx="1839278" cy="2299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AMASO SUSAN</a:t>
            </a:r>
            <a:endParaRPr lang="en-US" sz="1400" dirty="0"/>
          </a:p>
        </p:txBody>
      </p:sp>
      <p:sp>
        <p:nvSpPr>
          <p:cNvPr id="19" name="Text 17">
            <a:extLst>
              <a:ext uri="{FF2B5EF4-FFF2-40B4-BE49-F238E27FC236}">
                <a16:creationId xmlns:a16="http://schemas.microsoft.com/office/drawing/2014/main" id="{A18FB4E9-0603-43B1-AB7B-517A437BDE08}"/>
              </a:ext>
            </a:extLst>
          </p:cNvPr>
          <p:cNvSpPr/>
          <p:nvPr/>
        </p:nvSpPr>
        <p:spPr>
          <a:xfrm>
            <a:off x="7641074" y="3719513"/>
            <a:ext cx="6262926" cy="7500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Reg. No: BU/UP/2025/5435Course: PTIInterest: SINGING</a:t>
            </a:r>
            <a:endParaRPr lang="en-US" sz="1200" dirty="0"/>
          </a:p>
        </p:txBody>
      </p:sp>
      <p:sp>
        <p:nvSpPr>
          <p:cNvPr id="20" name="Shape 18">
            <a:extLst>
              <a:ext uri="{FF2B5EF4-FFF2-40B4-BE49-F238E27FC236}">
                <a16:creationId xmlns:a16="http://schemas.microsoft.com/office/drawing/2014/main" id="{1447C03B-015C-45F4-A068-702687913EBC}"/>
              </a:ext>
            </a:extLst>
          </p:cNvPr>
          <p:cNvSpPr/>
          <p:nvPr/>
        </p:nvSpPr>
        <p:spPr>
          <a:xfrm>
            <a:off x="547211" y="4805124"/>
            <a:ext cx="6689765" cy="1432084"/>
          </a:xfrm>
          <a:prstGeom prst="roundRect">
            <a:avLst>
              <a:gd name="adj" fmla="val 7662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D6BADD"/>
            </a:solidFill>
            <a:prstDash val="solid"/>
          </a:ln>
        </p:spPr>
      </p:sp>
      <p:sp>
        <p:nvSpPr>
          <p:cNvPr id="21" name="Shape 19">
            <a:extLst>
              <a:ext uri="{FF2B5EF4-FFF2-40B4-BE49-F238E27FC236}">
                <a16:creationId xmlns:a16="http://schemas.microsoft.com/office/drawing/2014/main" id="{B229B4FE-9A5D-4F80-89A8-64328E8A2F28}"/>
              </a:ext>
            </a:extLst>
          </p:cNvPr>
          <p:cNvSpPr/>
          <p:nvPr/>
        </p:nvSpPr>
        <p:spPr>
          <a:xfrm>
            <a:off x="524351" y="4805124"/>
            <a:ext cx="91440" cy="1432084"/>
          </a:xfrm>
          <a:prstGeom prst="roundRect">
            <a:avLst>
              <a:gd name="adj" fmla="val 71813"/>
            </a:avLst>
          </a:prstGeom>
          <a:solidFill>
            <a:srgbClr val="BE49DF"/>
          </a:solidFill>
          <a:ln/>
        </p:spPr>
      </p:sp>
      <p:sp>
        <p:nvSpPr>
          <p:cNvPr id="22" name="Text 20">
            <a:extLst>
              <a:ext uri="{FF2B5EF4-FFF2-40B4-BE49-F238E27FC236}">
                <a16:creationId xmlns:a16="http://schemas.microsoft.com/office/drawing/2014/main" id="{886071F7-6E86-44A4-AB4D-2CA76DF7A070}"/>
              </a:ext>
            </a:extLst>
          </p:cNvPr>
          <p:cNvSpPr/>
          <p:nvPr/>
        </p:nvSpPr>
        <p:spPr>
          <a:xfrm>
            <a:off x="794980" y="4984313"/>
            <a:ext cx="1839278" cy="2299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ALITEMA VICTOR</a:t>
            </a:r>
            <a:endParaRPr lang="en-US" sz="1400" dirty="0"/>
          </a:p>
        </p:txBody>
      </p:sp>
      <p:sp>
        <p:nvSpPr>
          <p:cNvPr id="23" name="Text 21">
            <a:extLst>
              <a:ext uri="{FF2B5EF4-FFF2-40B4-BE49-F238E27FC236}">
                <a16:creationId xmlns:a16="http://schemas.microsoft.com/office/drawing/2014/main" id="{AFAF2FB3-D76C-4C9E-8C95-7A7AFB980B26}"/>
              </a:ext>
            </a:extLst>
          </p:cNvPr>
          <p:cNvSpPr/>
          <p:nvPr/>
        </p:nvSpPr>
        <p:spPr>
          <a:xfrm>
            <a:off x="794980" y="5307925"/>
            <a:ext cx="6262807" cy="7500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Reg. No: BU/UP/2024/5098Course: WARInterest: EXCELLENCE</a:t>
            </a:r>
            <a:endParaRPr lang="en-US" sz="1200" dirty="0"/>
          </a:p>
        </p:txBody>
      </p:sp>
      <p:sp>
        <p:nvSpPr>
          <p:cNvPr id="24" name="Shape 22">
            <a:extLst>
              <a:ext uri="{FF2B5EF4-FFF2-40B4-BE49-F238E27FC236}">
                <a16:creationId xmlns:a16="http://schemas.microsoft.com/office/drawing/2014/main" id="{89480863-FCC0-4343-8C53-FF5A0894C79D}"/>
              </a:ext>
            </a:extLst>
          </p:cNvPr>
          <p:cNvSpPr/>
          <p:nvPr/>
        </p:nvSpPr>
        <p:spPr>
          <a:xfrm>
            <a:off x="7393305" y="4805124"/>
            <a:ext cx="6689884" cy="1432084"/>
          </a:xfrm>
          <a:prstGeom prst="roundRect">
            <a:avLst>
              <a:gd name="adj" fmla="val 7662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D6BADD"/>
            </a:solidFill>
            <a:prstDash val="solid"/>
          </a:ln>
        </p:spPr>
      </p:sp>
      <p:sp>
        <p:nvSpPr>
          <p:cNvPr id="25" name="Shape 23">
            <a:extLst>
              <a:ext uri="{FF2B5EF4-FFF2-40B4-BE49-F238E27FC236}">
                <a16:creationId xmlns:a16="http://schemas.microsoft.com/office/drawing/2014/main" id="{3AF7A6E6-482B-4F27-B2CB-9892E6480720}"/>
              </a:ext>
            </a:extLst>
          </p:cNvPr>
          <p:cNvSpPr/>
          <p:nvPr/>
        </p:nvSpPr>
        <p:spPr>
          <a:xfrm>
            <a:off x="7370445" y="4805124"/>
            <a:ext cx="91440" cy="1432084"/>
          </a:xfrm>
          <a:prstGeom prst="roundRect">
            <a:avLst>
              <a:gd name="adj" fmla="val 71813"/>
            </a:avLst>
          </a:prstGeom>
          <a:solidFill>
            <a:srgbClr val="BE49DF"/>
          </a:solidFill>
          <a:ln/>
        </p:spPr>
      </p:sp>
      <p:sp>
        <p:nvSpPr>
          <p:cNvPr id="26" name="Text 24">
            <a:extLst>
              <a:ext uri="{FF2B5EF4-FFF2-40B4-BE49-F238E27FC236}">
                <a16:creationId xmlns:a16="http://schemas.microsoft.com/office/drawing/2014/main" id="{A547D8C5-D7B9-4C2E-9DB4-48C13AB0E4E7}"/>
              </a:ext>
            </a:extLst>
          </p:cNvPr>
          <p:cNvSpPr/>
          <p:nvPr/>
        </p:nvSpPr>
        <p:spPr>
          <a:xfrm>
            <a:off x="7641074" y="4984313"/>
            <a:ext cx="1839278" cy="2299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OKWI NICHOLAS</a:t>
            </a:r>
            <a:endParaRPr lang="en-US" sz="1400" dirty="0"/>
          </a:p>
        </p:txBody>
      </p:sp>
      <p:sp>
        <p:nvSpPr>
          <p:cNvPr id="27" name="Text 25">
            <a:extLst>
              <a:ext uri="{FF2B5EF4-FFF2-40B4-BE49-F238E27FC236}">
                <a16:creationId xmlns:a16="http://schemas.microsoft.com/office/drawing/2014/main" id="{3BED1424-8CD6-49B5-BAD2-C1F6E91CC33A}"/>
              </a:ext>
            </a:extLst>
          </p:cNvPr>
          <p:cNvSpPr/>
          <p:nvPr/>
        </p:nvSpPr>
        <p:spPr>
          <a:xfrm>
            <a:off x="7641074" y="5307925"/>
            <a:ext cx="6262926" cy="7500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Reg. No: BU/UP/2024/4457Course: WARInterest: MUSIC</a:t>
            </a:r>
            <a:endParaRPr lang="en-US" sz="1200" dirty="0"/>
          </a:p>
        </p:txBody>
      </p:sp>
      <p:sp>
        <p:nvSpPr>
          <p:cNvPr id="28" name="Shape 26">
            <a:extLst>
              <a:ext uri="{FF2B5EF4-FFF2-40B4-BE49-F238E27FC236}">
                <a16:creationId xmlns:a16="http://schemas.microsoft.com/office/drawing/2014/main" id="{D17815D4-28F1-41FC-8EE7-740BFA9C27A9}"/>
              </a:ext>
            </a:extLst>
          </p:cNvPr>
          <p:cNvSpPr/>
          <p:nvPr/>
        </p:nvSpPr>
        <p:spPr>
          <a:xfrm>
            <a:off x="547211" y="6393537"/>
            <a:ext cx="6689765" cy="1432084"/>
          </a:xfrm>
          <a:prstGeom prst="roundRect">
            <a:avLst>
              <a:gd name="adj" fmla="val 7662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D6BADD"/>
            </a:solidFill>
            <a:prstDash val="solid"/>
          </a:ln>
        </p:spPr>
      </p:sp>
      <p:sp>
        <p:nvSpPr>
          <p:cNvPr id="29" name="Shape 27">
            <a:extLst>
              <a:ext uri="{FF2B5EF4-FFF2-40B4-BE49-F238E27FC236}">
                <a16:creationId xmlns:a16="http://schemas.microsoft.com/office/drawing/2014/main" id="{DDF267DA-8B35-4F8C-AF95-C3F87DB5EC77}"/>
              </a:ext>
            </a:extLst>
          </p:cNvPr>
          <p:cNvSpPr/>
          <p:nvPr/>
        </p:nvSpPr>
        <p:spPr>
          <a:xfrm>
            <a:off x="524351" y="6393537"/>
            <a:ext cx="91440" cy="1432084"/>
          </a:xfrm>
          <a:prstGeom prst="roundRect">
            <a:avLst>
              <a:gd name="adj" fmla="val 71813"/>
            </a:avLst>
          </a:prstGeom>
          <a:solidFill>
            <a:srgbClr val="BE49DF"/>
          </a:solidFill>
          <a:ln/>
        </p:spPr>
      </p:sp>
      <p:sp>
        <p:nvSpPr>
          <p:cNvPr id="30" name="Text 28">
            <a:extLst>
              <a:ext uri="{FF2B5EF4-FFF2-40B4-BE49-F238E27FC236}">
                <a16:creationId xmlns:a16="http://schemas.microsoft.com/office/drawing/2014/main" id="{0299971B-5A65-4244-A8B2-531F77D31F9E}"/>
              </a:ext>
            </a:extLst>
          </p:cNvPr>
          <p:cNvSpPr/>
          <p:nvPr/>
        </p:nvSpPr>
        <p:spPr>
          <a:xfrm>
            <a:off x="794980" y="6572726"/>
            <a:ext cx="2094428" cy="2299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SIKUKU BELIZER RUTH</a:t>
            </a:r>
            <a:endParaRPr lang="en-US" sz="1400" dirty="0"/>
          </a:p>
        </p:txBody>
      </p:sp>
      <p:sp>
        <p:nvSpPr>
          <p:cNvPr id="31" name="Text 29">
            <a:extLst>
              <a:ext uri="{FF2B5EF4-FFF2-40B4-BE49-F238E27FC236}">
                <a16:creationId xmlns:a16="http://schemas.microsoft.com/office/drawing/2014/main" id="{CDDFDD5B-C20A-408D-B74F-283E39DB9D1E}"/>
              </a:ext>
            </a:extLst>
          </p:cNvPr>
          <p:cNvSpPr/>
          <p:nvPr/>
        </p:nvSpPr>
        <p:spPr>
          <a:xfrm>
            <a:off x="794980" y="6896338"/>
            <a:ext cx="6262807" cy="7500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Reg. No: BU/UP/2024/0846Course: AMIInterest: FOOD</a:t>
            </a:r>
            <a:endParaRPr lang="en-US" sz="1200" dirty="0"/>
          </a:p>
        </p:txBody>
      </p:sp>
      <p:sp>
        <p:nvSpPr>
          <p:cNvPr id="32" name="Shape 30">
            <a:extLst>
              <a:ext uri="{FF2B5EF4-FFF2-40B4-BE49-F238E27FC236}">
                <a16:creationId xmlns:a16="http://schemas.microsoft.com/office/drawing/2014/main" id="{FE8D96AD-A957-456B-9D51-5383CA75AA9A}"/>
              </a:ext>
            </a:extLst>
          </p:cNvPr>
          <p:cNvSpPr/>
          <p:nvPr/>
        </p:nvSpPr>
        <p:spPr>
          <a:xfrm>
            <a:off x="7393305" y="6393537"/>
            <a:ext cx="6689884" cy="1432084"/>
          </a:xfrm>
          <a:prstGeom prst="roundRect">
            <a:avLst>
              <a:gd name="adj" fmla="val 7662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D6BADD"/>
            </a:solidFill>
            <a:prstDash val="solid"/>
          </a:ln>
        </p:spPr>
      </p:sp>
      <p:sp>
        <p:nvSpPr>
          <p:cNvPr id="33" name="Shape 31">
            <a:extLst>
              <a:ext uri="{FF2B5EF4-FFF2-40B4-BE49-F238E27FC236}">
                <a16:creationId xmlns:a16="http://schemas.microsoft.com/office/drawing/2014/main" id="{9280DE47-B16F-4D08-B3A2-534572B33245}"/>
              </a:ext>
            </a:extLst>
          </p:cNvPr>
          <p:cNvSpPr/>
          <p:nvPr/>
        </p:nvSpPr>
        <p:spPr>
          <a:xfrm>
            <a:off x="7370445" y="6393537"/>
            <a:ext cx="91440" cy="1432084"/>
          </a:xfrm>
          <a:prstGeom prst="roundRect">
            <a:avLst>
              <a:gd name="adj" fmla="val 71813"/>
            </a:avLst>
          </a:prstGeom>
          <a:solidFill>
            <a:srgbClr val="BE49DF"/>
          </a:solidFill>
          <a:ln/>
        </p:spPr>
      </p:sp>
      <p:sp>
        <p:nvSpPr>
          <p:cNvPr id="34" name="Text 32">
            <a:extLst>
              <a:ext uri="{FF2B5EF4-FFF2-40B4-BE49-F238E27FC236}">
                <a16:creationId xmlns:a16="http://schemas.microsoft.com/office/drawing/2014/main" id="{87CBE304-CF15-420B-8B6B-DA940FEA758B}"/>
              </a:ext>
            </a:extLst>
          </p:cNvPr>
          <p:cNvSpPr/>
          <p:nvPr/>
        </p:nvSpPr>
        <p:spPr>
          <a:xfrm>
            <a:off x="7641074" y="6572726"/>
            <a:ext cx="2398752" cy="2299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WANYAMA JOSEPH EROGO</a:t>
            </a:r>
            <a:endParaRPr lang="en-US" sz="1400" dirty="0"/>
          </a:p>
        </p:txBody>
      </p:sp>
      <p:sp>
        <p:nvSpPr>
          <p:cNvPr id="35" name="Text 33">
            <a:extLst>
              <a:ext uri="{FF2B5EF4-FFF2-40B4-BE49-F238E27FC236}">
                <a16:creationId xmlns:a16="http://schemas.microsoft.com/office/drawing/2014/main" id="{82BC84F7-AEDE-4210-B0AD-B6D7C196BE18}"/>
              </a:ext>
            </a:extLst>
          </p:cNvPr>
          <p:cNvSpPr/>
          <p:nvPr/>
        </p:nvSpPr>
        <p:spPr>
          <a:xfrm>
            <a:off x="7641074" y="6896338"/>
            <a:ext cx="6262926" cy="7500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Reg. No: BU/UP/2024/1077Course: WARInterest: BASKETBALL</a:t>
            </a:r>
            <a:endParaRPr lang="en-US" sz="1200" dirty="0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789D54C6-60D3-4015-976D-F5BEEC03446D}"/>
              </a:ext>
            </a:extLst>
          </p:cNvPr>
          <p:cNvSpPr/>
          <p:nvPr/>
        </p:nvSpPr>
        <p:spPr>
          <a:xfrm>
            <a:off x="12786102" y="7846100"/>
            <a:ext cx="1844298" cy="383500"/>
          </a:xfrm>
          <a:prstGeom prst="roundRect">
            <a:avLst/>
          </a:prstGeom>
          <a:solidFill>
            <a:srgbClr val="0A09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67898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48033" y="590496"/>
            <a:ext cx="7332116" cy="4282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50"/>
              </a:lnSpc>
              <a:buNone/>
            </a:pPr>
            <a:r>
              <a:rPr lang="en-US" sz="44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Results &amp; Conclusions</a:t>
            </a:r>
            <a:endParaRPr lang="en-US" sz="2650" dirty="0"/>
          </a:p>
        </p:txBody>
      </p:sp>
      <p:sp>
        <p:nvSpPr>
          <p:cNvPr id="3" name="Text 1"/>
          <p:cNvSpPr/>
          <p:nvPr/>
        </p:nvSpPr>
        <p:spPr>
          <a:xfrm>
            <a:off x="448033" y="1543879"/>
            <a:ext cx="4990706" cy="625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24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Successful Data Handling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448033" y="2058400"/>
            <a:ext cx="12910339" cy="6250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The dataset was successfully imported, separated by years, organised into clean tables, and converted into arrays. These were then exported into a well-structured Excel workbook with clearly labelled sheets.</a:t>
            </a:r>
            <a:endParaRPr lang="en-US" dirty="0"/>
          </a:p>
        </p:txBody>
      </p:sp>
      <p:sp>
        <p:nvSpPr>
          <p:cNvPr id="5" name="Text 3"/>
          <p:cNvSpPr/>
          <p:nvPr/>
        </p:nvSpPr>
        <p:spPr>
          <a:xfrm>
            <a:off x="448033" y="2634246"/>
            <a:ext cx="11005214" cy="4167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6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The struct variable for group members provided a compact way to store information for future analysis</a:t>
            </a:r>
            <a:r>
              <a:rPr lang="en-US" sz="10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.</a:t>
            </a:r>
            <a:endParaRPr lang="en-US" sz="1000" dirty="0"/>
          </a:p>
        </p:txBody>
      </p:sp>
      <p:sp>
        <p:nvSpPr>
          <p:cNvPr id="7" name="Text 4"/>
          <p:cNvSpPr/>
          <p:nvPr/>
        </p:nvSpPr>
        <p:spPr>
          <a:xfrm>
            <a:off x="448033" y="3237728"/>
            <a:ext cx="5750122" cy="4167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24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Challenges &amp; Overcoming Them</a:t>
            </a:r>
            <a:endParaRPr lang="en-US" sz="2400" dirty="0"/>
          </a:p>
        </p:txBody>
      </p:sp>
      <p:sp>
        <p:nvSpPr>
          <p:cNvPr id="8" name="Text 5"/>
          <p:cNvSpPr/>
          <p:nvPr/>
        </p:nvSpPr>
        <p:spPr>
          <a:xfrm>
            <a:off x="448032" y="3841210"/>
            <a:ext cx="12910340" cy="7339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We faced challenges with the heavy data volume during separation and struggled with importing images into the structural array's facial recognition column. Perseverance and collaborative effort helped us overcome these obstacles.</a:t>
            </a:r>
            <a:endParaRPr lang="en-US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5934B48-EB36-45CA-989D-D533FDE29CB8}"/>
              </a:ext>
            </a:extLst>
          </p:cNvPr>
          <p:cNvSpPr/>
          <p:nvPr/>
        </p:nvSpPr>
        <p:spPr>
          <a:xfrm>
            <a:off x="12631119" y="7604522"/>
            <a:ext cx="1999281" cy="625078"/>
          </a:xfrm>
          <a:prstGeom prst="roundRect">
            <a:avLst/>
          </a:prstGeom>
          <a:solidFill>
            <a:srgbClr val="0A09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</TotalTime>
  <Words>717</Words>
  <Application>Microsoft Office PowerPoint</Application>
  <PresentationFormat>Custom</PresentationFormat>
  <Paragraphs>121</Paragraphs>
  <Slides>8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7" baseType="lpstr">
      <vt:lpstr>Calibri</vt:lpstr>
      <vt:lpstr>Source Serif 4 Semi Bold</vt:lpstr>
      <vt:lpstr>Dela Gothic One</vt:lpstr>
      <vt:lpstr>Dela Gothic One Light</vt:lpstr>
      <vt:lpstr>DM Sans</vt:lpstr>
      <vt:lpstr>Consolas</vt:lpstr>
      <vt:lpstr>Arial</vt:lpstr>
      <vt:lpstr>Source Sans 3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Joash Ntale</dc:creator>
  <cp:lastModifiedBy>Joash</cp:lastModifiedBy>
  <cp:revision>9</cp:revision>
  <dcterms:created xsi:type="dcterms:W3CDTF">2025-09-22T18:24:20Z</dcterms:created>
  <dcterms:modified xsi:type="dcterms:W3CDTF">2025-09-23T08:50:07Z</dcterms:modified>
</cp:coreProperties>
</file>